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81" r:id="rId5"/>
    <p:sldId id="282" r:id="rId6"/>
    <p:sldId id="283" r:id="rId7"/>
    <p:sldId id="316" r:id="rId8"/>
    <p:sldId id="317" r:id="rId9"/>
    <p:sldId id="318" r:id="rId10"/>
    <p:sldId id="284" r:id="rId11"/>
    <p:sldId id="285" r:id="rId12"/>
    <p:sldId id="286" r:id="rId13"/>
    <p:sldId id="287" r:id="rId14"/>
    <p:sldId id="308" r:id="rId15"/>
    <p:sldId id="288" r:id="rId16"/>
    <p:sldId id="310" r:id="rId17"/>
    <p:sldId id="290" r:id="rId18"/>
    <p:sldId id="291" r:id="rId19"/>
    <p:sldId id="292" r:id="rId20"/>
    <p:sldId id="293" r:id="rId21"/>
    <p:sldId id="294" r:id="rId22"/>
    <p:sldId id="295" r:id="rId23"/>
    <p:sldId id="296" r:id="rId24"/>
    <p:sldId id="297" r:id="rId25"/>
    <p:sldId id="298" r:id="rId26"/>
    <p:sldId id="299" r:id="rId27"/>
    <p:sldId id="300" r:id="rId28"/>
    <p:sldId id="311" r:id="rId29"/>
    <p:sldId id="312" r:id="rId30"/>
    <p:sldId id="313" r:id="rId31"/>
    <p:sldId id="314" r:id="rId32"/>
    <p:sldId id="315"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27.12.2020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27.12.2020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27.12.2020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27.12.2020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27.12.2020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27.12.2020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27.12.2020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27.12.2020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27.12.2020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27.12.2020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27.12.2020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27.12.2020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1754326"/>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İMAN VE İMAN ESASLARI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Ahirete İman</a:t>
            </a:r>
            <a:endParaRPr lang="tr-TR" b="1" dirty="0">
              <a:solidFill>
                <a:srgbClr val="C00000"/>
              </a:solidFill>
            </a:endParaRPr>
          </a:p>
        </p:txBody>
      </p:sp>
      <p:sp>
        <p:nvSpPr>
          <p:cNvPr id="3" name="İçerik Yer Tutucusu 2"/>
          <p:cNvSpPr>
            <a:spLocks noGrp="1"/>
          </p:cNvSpPr>
          <p:nvPr>
            <p:ph idx="1"/>
          </p:nvPr>
        </p:nvSpPr>
        <p:spPr/>
        <p:txBody>
          <a:bodyPr/>
          <a:lstStyle/>
          <a:p>
            <a:pPr>
              <a:lnSpc>
                <a:spcPct val="130000"/>
              </a:lnSpc>
            </a:pPr>
            <a:r>
              <a:rPr lang="tr-TR" dirty="0"/>
              <a:t>Kur’an’ın tarifi ile kıyamet koptuktan sonra her şey yok olacaktır. İsrafil (</a:t>
            </a:r>
            <a:r>
              <a:rPr lang="tr-TR" dirty="0" err="1"/>
              <a:t>a.s</a:t>
            </a:r>
            <a:r>
              <a:rPr lang="tr-TR" dirty="0"/>
              <a:t>) </a:t>
            </a:r>
            <a:r>
              <a:rPr lang="tr-TR" dirty="0" err="1"/>
              <a:t>sur’a</a:t>
            </a:r>
            <a:r>
              <a:rPr lang="tr-TR" dirty="0"/>
              <a:t> ikinci defa üflediğinde tüm insanlar yeniden dirilecek ve mahşer yerinde toplanacaklardır. </a:t>
            </a:r>
            <a:r>
              <a:rPr lang="tr-TR" b="1" dirty="0">
                <a:solidFill>
                  <a:srgbClr val="00B050"/>
                </a:solidFill>
              </a:rPr>
              <a:t>Hesap, sual, mizan cennet </a:t>
            </a:r>
            <a:r>
              <a:rPr lang="tr-TR" dirty="0"/>
              <a:t>ve</a:t>
            </a:r>
            <a:r>
              <a:rPr lang="tr-TR" b="1" dirty="0">
                <a:solidFill>
                  <a:srgbClr val="00B050"/>
                </a:solidFill>
              </a:rPr>
              <a:t> cehennem </a:t>
            </a:r>
            <a:r>
              <a:rPr lang="tr-TR" dirty="0"/>
              <a:t>sonraki aşamalardır.</a:t>
            </a:r>
          </a:p>
        </p:txBody>
      </p:sp>
    </p:spTree>
    <p:extLst>
      <p:ext uri="{BB962C8B-B14F-4D97-AF65-F5344CB8AC3E}">
        <p14:creationId xmlns:p14="http://schemas.microsoft.com/office/powerpoint/2010/main" val="6058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nSpc>
                <a:spcPct val="100000"/>
              </a:lnSpc>
            </a:pPr>
            <a:r>
              <a:rPr lang="tr-TR" b="1" dirty="0" smtClean="0">
                <a:solidFill>
                  <a:srgbClr val="C00000"/>
                </a:solidFill>
              </a:rPr>
              <a:t>Ahiret Hayatının Aşmaları</a:t>
            </a:r>
            <a:endParaRPr lang="tr-TR" b="1" dirty="0">
              <a:solidFill>
                <a:srgbClr val="C00000"/>
              </a:solidFill>
            </a:endParaRPr>
          </a:p>
        </p:txBody>
      </p:sp>
      <p:sp>
        <p:nvSpPr>
          <p:cNvPr id="3" name="İçerik Yer Tutucusu 2"/>
          <p:cNvSpPr>
            <a:spLocks noGrp="1"/>
          </p:cNvSpPr>
          <p:nvPr>
            <p:ph idx="1"/>
          </p:nvPr>
        </p:nvSpPr>
        <p:spPr>
          <a:xfrm>
            <a:off x="838200" y="1632156"/>
            <a:ext cx="10515600" cy="4544808"/>
          </a:xfrm>
        </p:spPr>
        <p:txBody>
          <a:bodyPr>
            <a:normAutofit/>
          </a:bodyPr>
          <a:lstStyle/>
          <a:p>
            <a:pPr>
              <a:lnSpc>
                <a:spcPct val="100000"/>
              </a:lnSpc>
            </a:pPr>
            <a:r>
              <a:rPr lang="tr-TR" b="1" dirty="0" smtClean="0">
                <a:solidFill>
                  <a:srgbClr val="00B050"/>
                </a:solidFill>
              </a:rPr>
              <a:t>1. Ölüm, Kabir ve Kıyamet</a:t>
            </a:r>
          </a:p>
          <a:p>
            <a:pPr>
              <a:lnSpc>
                <a:spcPct val="100000"/>
              </a:lnSpc>
            </a:pPr>
            <a:r>
              <a:rPr lang="tr-TR" dirty="0" smtClean="0"/>
              <a:t>Her canlı ölümü tadacaktır, bu kaçınılmaz sondur. Ancak hiç kimse nerede, ne zaman ve nasıl öleceği hakkında bilgi sahibi değildir.</a:t>
            </a:r>
          </a:p>
          <a:p>
            <a:pPr>
              <a:lnSpc>
                <a:spcPct val="100000"/>
              </a:lnSpc>
            </a:pPr>
            <a:r>
              <a:rPr lang="tr-TR" dirty="0" smtClean="0"/>
              <a:t>Yaşlılık ya da gençlik ölüm için bir kriter değildir. Ölmek ruhun bedeni terk etmesi demektir.</a:t>
            </a:r>
          </a:p>
          <a:p>
            <a:pPr>
              <a:lnSpc>
                <a:spcPct val="100000"/>
              </a:lnSpc>
            </a:pPr>
            <a:r>
              <a:rPr lang="tr-TR" dirty="0" smtClean="0"/>
              <a:t>Kabir ise, ölen kişinin defnedildiği yer anlamına gelmektedir. Ölüm ile başlayıp yeniden dirilmeye kadar devam edecek hayata </a:t>
            </a:r>
            <a:r>
              <a:rPr lang="tr-TR" b="1" dirty="0" smtClean="0">
                <a:solidFill>
                  <a:srgbClr val="00B050"/>
                </a:solidFill>
              </a:rPr>
              <a:t>kabir hayatı </a:t>
            </a:r>
            <a:r>
              <a:rPr lang="tr-TR" dirty="0" smtClean="0"/>
              <a:t>denilmektedir. Burası dünya hayatı ile ahiret hayatı arasında bir geçiş yeridir. Kabir hayatı </a:t>
            </a:r>
            <a:r>
              <a:rPr lang="tr-TR" b="1" dirty="0" smtClean="0">
                <a:solidFill>
                  <a:srgbClr val="00B050"/>
                </a:solidFill>
              </a:rPr>
              <a:t>“berzah” </a:t>
            </a:r>
            <a:r>
              <a:rPr lang="tr-TR" dirty="0" smtClean="0"/>
              <a:t>diye adlandırılmıştır. </a:t>
            </a:r>
          </a:p>
        </p:txBody>
      </p:sp>
    </p:spTree>
    <p:extLst>
      <p:ext uri="{BB962C8B-B14F-4D97-AF65-F5344CB8AC3E}">
        <p14:creationId xmlns:p14="http://schemas.microsoft.com/office/powerpoint/2010/main" val="2383464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nSpc>
                <a:spcPct val="100000"/>
              </a:lnSpc>
            </a:pPr>
            <a:r>
              <a:rPr lang="tr-TR" b="1" dirty="0">
                <a:solidFill>
                  <a:srgbClr val="C00000"/>
                </a:solidFill>
              </a:rPr>
              <a:t>1. Ölüm, Kabir ve Kıyamet</a:t>
            </a:r>
          </a:p>
        </p:txBody>
      </p:sp>
      <p:sp>
        <p:nvSpPr>
          <p:cNvPr id="3" name="İçerik Yer Tutucusu 2"/>
          <p:cNvSpPr>
            <a:spLocks noGrp="1"/>
          </p:cNvSpPr>
          <p:nvPr>
            <p:ph idx="1"/>
          </p:nvPr>
        </p:nvSpPr>
        <p:spPr/>
        <p:txBody>
          <a:bodyPr>
            <a:normAutofit/>
          </a:bodyPr>
          <a:lstStyle/>
          <a:p>
            <a:pPr>
              <a:lnSpc>
                <a:spcPct val="100000"/>
              </a:lnSpc>
            </a:pPr>
            <a:r>
              <a:rPr lang="tr-TR" dirty="0"/>
              <a:t>Kabirde </a:t>
            </a:r>
            <a:r>
              <a:rPr lang="tr-TR" dirty="0" err="1"/>
              <a:t>Münker</a:t>
            </a:r>
            <a:r>
              <a:rPr lang="tr-TR" dirty="0"/>
              <a:t> ve </a:t>
            </a:r>
            <a:r>
              <a:rPr lang="tr-TR" dirty="0" err="1"/>
              <a:t>Nekir</a:t>
            </a:r>
            <a:r>
              <a:rPr lang="tr-TR" dirty="0"/>
              <a:t> melekleri gelerek sorular </a:t>
            </a:r>
            <a:r>
              <a:rPr lang="tr-TR" dirty="0" smtClean="0"/>
              <a:t>sorarlar.</a:t>
            </a:r>
          </a:p>
          <a:p>
            <a:pPr>
              <a:lnSpc>
                <a:spcPct val="100000"/>
              </a:lnSpc>
            </a:pPr>
            <a:r>
              <a:rPr lang="tr-TR" dirty="0" smtClean="0"/>
              <a:t>Bu </a:t>
            </a:r>
            <a:r>
              <a:rPr lang="tr-TR" dirty="0"/>
              <a:t>sorular “Rabbin kim, Peygamberin kim, dinin ne?” </a:t>
            </a:r>
            <a:r>
              <a:rPr lang="tr-TR" dirty="0" smtClean="0"/>
              <a:t>şeklindedir.</a:t>
            </a:r>
          </a:p>
          <a:p>
            <a:pPr>
              <a:lnSpc>
                <a:spcPct val="100000"/>
              </a:lnSpc>
            </a:pPr>
            <a:r>
              <a:rPr lang="tr-TR" b="1" dirty="0" smtClean="0">
                <a:solidFill>
                  <a:srgbClr val="00B050"/>
                </a:solidFill>
              </a:rPr>
              <a:t>Kıyamet</a:t>
            </a:r>
            <a:r>
              <a:rPr lang="tr-TR" dirty="0" smtClean="0"/>
              <a:t> ise, sözlükte; </a:t>
            </a:r>
            <a:r>
              <a:rPr lang="tr-TR" dirty="0"/>
              <a:t>kalkmak, ayaklanmak manalarına </a:t>
            </a:r>
            <a:r>
              <a:rPr lang="tr-TR" dirty="0" smtClean="0"/>
              <a:t>gelmektedir.</a:t>
            </a:r>
          </a:p>
          <a:p>
            <a:pPr>
              <a:lnSpc>
                <a:spcPct val="100000"/>
              </a:lnSpc>
            </a:pPr>
            <a:r>
              <a:rPr lang="tr-TR" dirty="0" smtClean="0"/>
              <a:t>Terim </a:t>
            </a:r>
            <a:r>
              <a:rPr lang="tr-TR" dirty="0"/>
              <a:t>anlamı </a:t>
            </a:r>
            <a:r>
              <a:rPr lang="tr-TR" dirty="0" smtClean="0"/>
              <a:t>olarak, </a:t>
            </a:r>
            <a:r>
              <a:rPr lang="tr-TR" dirty="0"/>
              <a:t>evrenin yok olması ve insanların yeniden diriltilerek ayağa kalkması, mahşere doğru </a:t>
            </a:r>
            <a:r>
              <a:rPr lang="tr-TR" dirty="0" smtClean="0"/>
              <a:t>yönelmesidir.</a:t>
            </a:r>
            <a:endParaRPr lang="tr-TR" dirty="0"/>
          </a:p>
        </p:txBody>
      </p:sp>
    </p:spTree>
    <p:extLst>
      <p:ext uri="{BB962C8B-B14F-4D97-AF65-F5344CB8AC3E}">
        <p14:creationId xmlns:p14="http://schemas.microsoft.com/office/powerpoint/2010/main" val="1304328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nSpc>
                <a:spcPct val="100000"/>
              </a:lnSpc>
            </a:pPr>
            <a:r>
              <a:rPr lang="tr-TR" b="1" dirty="0">
                <a:solidFill>
                  <a:srgbClr val="C00000"/>
                </a:solidFill>
              </a:rPr>
              <a:t>2. </a:t>
            </a:r>
            <a:r>
              <a:rPr lang="tr-TR" b="1" dirty="0" err="1">
                <a:solidFill>
                  <a:srgbClr val="C00000"/>
                </a:solidFill>
              </a:rPr>
              <a:t>Ba’s</a:t>
            </a:r>
            <a:r>
              <a:rPr lang="tr-TR" b="1" dirty="0">
                <a:solidFill>
                  <a:srgbClr val="C00000"/>
                </a:solidFill>
              </a:rPr>
              <a:t> Yeniden Dirilme</a:t>
            </a:r>
          </a:p>
        </p:txBody>
      </p:sp>
      <p:sp>
        <p:nvSpPr>
          <p:cNvPr id="3" name="İçerik Yer Tutucusu 2"/>
          <p:cNvSpPr>
            <a:spLocks noGrp="1"/>
          </p:cNvSpPr>
          <p:nvPr>
            <p:ph idx="1"/>
          </p:nvPr>
        </p:nvSpPr>
        <p:spPr/>
        <p:txBody>
          <a:bodyPr>
            <a:normAutofit/>
          </a:bodyPr>
          <a:lstStyle/>
          <a:p>
            <a:pPr>
              <a:lnSpc>
                <a:spcPct val="100000"/>
              </a:lnSpc>
            </a:pPr>
            <a:r>
              <a:rPr lang="tr-TR" dirty="0"/>
              <a:t>İsrafil (</a:t>
            </a:r>
            <a:r>
              <a:rPr lang="tr-TR" dirty="0" err="1"/>
              <a:t>a.s</a:t>
            </a:r>
            <a:r>
              <a:rPr lang="tr-TR" dirty="0"/>
              <a:t>) </a:t>
            </a:r>
            <a:r>
              <a:rPr lang="tr-TR" dirty="0" err="1"/>
              <a:t>sur’a</a:t>
            </a:r>
            <a:r>
              <a:rPr lang="tr-TR" dirty="0"/>
              <a:t> Allah’ın emri ile </a:t>
            </a:r>
            <a:r>
              <a:rPr lang="tr-TR" dirty="0" smtClean="0"/>
              <a:t>ikinci </a:t>
            </a:r>
            <a:r>
              <a:rPr lang="tr-TR" dirty="0"/>
              <a:t>defa üfleyecek ve insanların hepsi </a:t>
            </a:r>
            <a:r>
              <a:rPr lang="tr-TR" dirty="0" smtClean="0"/>
              <a:t>diriltileceklerdir.</a:t>
            </a:r>
          </a:p>
          <a:p>
            <a:pPr>
              <a:lnSpc>
                <a:spcPct val="100000"/>
              </a:lnSpc>
            </a:pPr>
            <a:r>
              <a:rPr lang="tr-TR" dirty="0" smtClean="0"/>
              <a:t>Kur’an </a:t>
            </a:r>
            <a:r>
              <a:rPr lang="tr-TR" dirty="0"/>
              <a:t>yeniden dirilişi inkâr </a:t>
            </a:r>
            <a:r>
              <a:rPr lang="tr-TR" dirty="0" smtClean="0"/>
              <a:t>edenlere, </a:t>
            </a:r>
            <a:r>
              <a:rPr lang="tr-TR" dirty="0"/>
              <a:t>bu durumun aklen mümkün olduğunu </a:t>
            </a:r>
            <a:r>
              <a:rPr lang="tr-TR" dirty="0" smtClean="0"/>
              <a:t>ve mutlaka </a:t>
            </a:r>
            <a:r>
              <a:rPr lang="tr-TR" dirty="0"/>
              <a:t>meydana geleceğini belirtmektedir. Bunun </a:t>
            </a:r>
            <a:r>
              <a:rPr lang="tr-TR" dirty="0" smtClean="0"/>
              <a:t>için de </a:t>
            </a:r>
            <a:r>
              <a:rPr lang="tr-TR" dirty="0"/>
              <a:t>bazı deliller ileri sürerek bu gerçeği ispatlamaktadır. </a:t>
            </a:r>
          </a:p>
        </p:txBody>
      </p:sp>
    </p:spTree>
    <p:extLst>
      <p:ext uri="{BB962C8B-B14F-4D97-AF65-F5344CB8AC3E}">
        <p14:creationId xmlns:p14="http://schemas.microsoft.com/office/powerpoint/2010/main" val="2965767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2. </a:t>
            </a:r>
            <a:r>
              <a:rPr lang="tr-TR" b="1" dirty="0" err="1">
                <a:solidFill>
                  <a:srgbClr val="C00000"/>
                </a:solidFill>
              </a:rPr>
              <a:t>Ba’s</a:t>
            </a:r>
            <a:r>
              <a:rPr lang="tr-TR" b="1" dirty="0">
                <a:solidFill>
                  <a:srgbClr val="C00000"/>
                </a:solidFill>
              </a:rPr>
              <a:t> Yeniden Dirilme</a:t>
            </a:r>
          </a:p>
        </p:txBody>
      </p:sp>
      <p:sp>
        <p:nvSpPr>
          <p:cNvPr id="3" name="İçerik Yer Tutucusu 2"/>
          <p:cNvSpPr>
            <a:spLocks noGrp="1"/>
          </p:cNvSpPr>
          <p:nvPr>
            <p:ph idx="1"/>
          </p:nvPr>
        </p:nvSpPr>
        <p:spPr/>
        <p:txBody>
          <a:bodyPr/>
          <a:lstStyle/>
          <a:p>
            <a:pPr>
              <a:lnSpc>
                <a:spcPct val="100000"/>
              </a:lnSpc>
            </a:pPr>
            <a:r>
              <a:rPr lang="tr-TR" dirty="0"/>
              <a:t>Bu delillere kısaca değinecek </a:t>
            </a:r>
            <a:r>
              <a:rPr lang="tr-TR" dirty="0" smtClean="0"/>
              <a:t>olursak;</a:t>
            </a:r>
          </a:p>
          <a:p>
            <a:pPr>
              <a:lnSpc>
                <a:spcPct val="100000"/>
              </a:lnSpc>
            </a:pPr>
            <a:r>
              <a:rPr lang="tr-TR" dirty="0" smtClean="0"/>
              <a:t>Öncelikle bir </a:t>
            </a:r>
            <a:r>
              <a:rPr lang="tr-TR" dirty="0"/>
              <a:t>şeyi </a:t>
            </a:r>
            <a:r>
              <a:rPr lang="tr-TR" dirty="0" smtClean="0"/>
              <a:t>ilk defa yoktan </a:t>
            </a:r>
            <a:r>
              <a:rPr lang="tr-TR" dirty="0"/>
              <a:t>var </a:t>
            </a:r>
            <a:r>
              <a:rPr lang="tr-TR" dirty="0" smtClean="0"/>
              <a:t>edenin, </a:t>
            </a:r>
            <a:r>
              <a:rPr lang="tr-TR" dirty="0"/>
              <a:t>ikinci </a:t>
            </a:r>
            <a:r>
              <a:rPr lang="tr-TR" dirty="0" smtClean="0"/>
              <a:t>defa </a:t>
            </a:r>
            <a:r>
              <a:rPr lang="tr-TR" dirty="0"/>
              <a:t>var etmesinin mümkün olduğuna vurgu </a:t>
            </a:r>
            <a:r>
              <a:rPr lang="tr-TR" dirty="0" smtClean="0"/>
              <a:t>yapılır </a:t>
            </a:r>
            <a:r>
              <a:rPr lang="tr-TR" dirty="0"/>
              <a:t>(Yasin, 78-79</a:t>
            </a:r>
            <a:r>
              <a:rPr lang="tr-TR" dirty="0" smtClean="0"/>
              <a:t>).</a:t>
            </a:r>
          </a:p>
          <a:p>
            <a:pPr>
              <a:lnSpc>
                <a:spcPct val="100000"/>
              </a:lnSpc>
            </a:pPr>
            <a:r>
              <a:rPr lang="tr-TR" dirty="0" smtClean="0"/>
              <a:t>İkinci </a:t>
            </a:r>
            <a:r>
              <a:rPr lang="tr-TR" dirty="0"/>
              <a:t>olarak ise zor bir şeyi yaratanın kolay bir şeyi yaratmasının da mümkün olduğuna </a:t>
            </a:r>
            <a:r>
              <a:rPr lang="tr-TR" dirty="0" smtClean="0"/>
              <a:t>değinilir </a:t>
            </a:r>
            <a:r>
              <a:rPr lang="tr-TR" dirty="0"/>
              <a:t>(Rum, 27).</a:t>
            </a:r>
          </a:p>
        </p:txBody>
      </p:sp>
    </p:spTree>
    <p:extLst>
      <p:ext uri="{BB962C8B-B14F-4D97-AF65-F5344CB8AC3E}">
        <p14:creationId xmlns:p14="http://schemas.microsoft.com/office/powerpoint/2010/main" val="2884405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3. Mahşer</a:t>
            </a:r>
          </a:p>
        </p:txBody>
      </p:sp>
      <p:sp>
        <p:nvSpPr>
          <p:cNvPr id="3" name="İçerik Yer Tutucusu 2"/>
          <p:cNvSpPr>
            <a:spLocks noGrp="1"/>
          </p:cNvSpPr>
          <p:nvPr>
            <p:ph idx="1"/>
          </p:nvPr>
        </p:nvSpPr>
        <p:spPr/>
        <p:txBody>
          <a:bodyPr>
            <a:normAutofit/>
          </a:bodyPr>
          <a:lstStyle/>
          <a:p>
            <a:pPr>
              <a:lnSpc>
                <a:spcPct val="130000"/>
              </a:lnSpc>
              <a:spcBef>
                <a:spcPts val="600"/>
              </a:spcBef>
            </a:pPr>
            <a:r>
              <a:rPr lang="tr-TR" dirty="0"/>
              <a:t>Öldükten sonra diriltilen insanların toplanacağı yer anlamına gelmektedir. İnsanların toplandıkları yere</a:t>
            </a:r>
            <a:r>
              <a:rPr lang="tr-TR" b="1" dirty="0">
                <a:solidFill>
                  <a:srgbClr val="00B050"/>
                </a:solidFill>
              </a:rPr>
              <a:t> </a:t>
            </a:r>
            <a:r>
              <a:rPr lang="tr-TR" b="1" dirty="0" err="1" smtClean="0">
                <a:solidFill>
                  <a:srgbClr val="00B050"/>
                </a:solidFill>
              </a:rPr>
              <a:t>arasat</a:t>
            </a:r>
            <a:r>
              <a:rPr lang="tr-TR" b="1" dirty="0" smtClean="0">
                <a:solidFill>
                  <a:srgbClr val="00B050"/>
                </a:solidFill>
              </a:rPr>
              <a:t> </a:t>
            </a:r>
            <a:r>
              <a:rPr lang="tr-TR" dirty="0"/>
              <a:t>da </a:t>
            </a:r>
            <a:r>
              <a:rPr lang="tr-TR" dirty="0" smtClean="0"/>
              <a:t>denilmektedir.</a:t>
            </a:r>
          </a:p>
          <a:p>
            <a:pPr>
              <a:lnSpc>
                <a:spcPct val="130000"/>
              </a:lnSpc>
              <a:spcBef>
                <a:spcPts val="600"/>
              </a:spcBef>
            </a:pPr>
            <a:r>
              <a:rPr lang="tr-TR" dirty="0" smtClean="0"/>
              <a:t>Kur’an’da </a:t>
            </a:r>
            <a:r>
              <a:rPr lang="tr-TR" dirty="0"/>
              <a:t>mahşer anından bahseden pek çok ayet bulunmaktadır. </a:t>
            </a:r>
            <a:r>
              <a:rPr lang="tr-TR" dirty="0" smtClean="0"/>
              <a:t>Bu ayetlerde </a:t>
            </a:r>
            <a:r>
              <a:rPr lang="tr-TR" dirty="0"/>
              <a:t>mahşer anının müminler için </a:t>
            </a:r>
            <a:r>
              <a:rPr lang="tr-TR" dirty="0" smtClean="0"/>
              <a:t>rahat, </a:t>
            </a:r>
            <a:r>
              <a:rPr lang="tr-TR" dirty="0"/>
              <a:t>kâfirler için ise sıkıntılı geçeceği ve zerre miktarı kadar işlenen hayır ya da şerrin karşılığının görüleceği </a:t>
            </a:r>
            <a:r>
              <a:rPr lang="tr-TR" dirty="0" smtClean="0"/>
              <a:t>bildirilmiştir </a:t>
            </a:r>
            <a:r>
              <a:rPr lang="tr-TR" dirty="0"/>
              <a:t>(Yunus, </a:t>
            </a:r>
            <a:r>
              <a:rPr lang="tr-TR" dirty="0" smtClean="0"/>
              <a:t>45; Abese</a:t>
            </a:r>
            <a:r>
              <a:rPr lang="tr-TR" dirty="0"/>
              <a:t>, 34-42</a:t>
            </a:r>
            <a:r>
              <a:rPr lang="tr-TR" dirty="0" smtClean="0"/>
              <a:t>).</a:t>
            </a:r>
            <a:endParaRPr lang="tr-TR" dirty="0"/>
          </a:p>
        </p:txBody>
      </p:sp>
    </p:spTree>
    <p:extLst>
      <p:ext uri="{BB962C8B-B14F-4D97-AF65-F5344CB8AC3E}">
        <p14:creationId xmlns:p14="http://schemas.microsoft.com/office/powerpoint/2010/main" val="1692506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4. Amel Defteri</a:t>
            </a:r>
          </a:p>
        </p:txBody>
      </p:sp>
      <p:sp>
        <p:nvSpPr>
          <p:cNvPr id="3" name="İçerik Yer Tutucusu 2"/>
          <p:cNvSpPr>
            <a:spLocks noGrp="1"/>
          </p:cNvSpPr>
          <p:nvPr>
            <p:ph idx="1"/>
          </p:nvPr>
        </p:nvSpPr>
        <p:spPr/>
        <p:txBody>
          <a:bodyPr>
            <a:normAutofit lnSpcReduction="10000"/>
          </a:bodyPr>
          <a:lstStyle/>
          <a:p>
            <a:pPr>
              <a:lnSpc>
                <a:spcPct val="150000"/>
              </a:lnSpc>
              <a:spcBef>
                <a:spcPts val="600"/>
              </a:spcBef>
            </a:pPr>
            <a:r>
              <a:rPr lang="tr-TR" dirty="0" smtClean="0"/>
              <a:t>İnsanlar </a:t>
            </a:r>
            <a:r>
              <a:rPr lang="tr-TR" dirty="0"/>
              <a:t>mahşerde toplandıktan sonra dünyada iken yapmış oldukları her şeyin kayıtlı olduğu amel defterleri sahiplerine dağıtılır. Bu defterlerin mahiyeti bilinmemektedir. Dünya da </a:t>
            </a:r>
            <a:r>
              <a:rPr lang="tr-TR" dirty="0" err="1"/>
              <a:t>Kirâmen</a:t>
            </a:r>
            <a:r>
              <a:rPr lang="tr-TR" dirty="0"/>
              <a:t> Kâtibin meleklerinin yazdıkları bu </a:t>
            </a:r>
            <a:r>
              <a:rPr lang="tr-TR" dirty="0" smtClean="0"/>
              <a:t>defterler, </a:t>
            </a:r>
            <a:r>
              <a:rPr lang="tr-TR" dirty="0"/>
              <a:t>cennetlik olan kişilere sağdan, cehennemlik olan kişilere ise soldan ya da arkadan verilir. Defteri sağdan alanlara </a:t>
            </a:r>
            <a:r>
              <a:rPr lang="tr-TR" b="1" dirty="0">
                <a:solidFill>
                  <a:srgbClr val="00B050"/>
                </a:solidFill>
              </a:rPr>
              <a:t>“</a:t>
            </a:r>
            <a:r>
              <a:rPr lang="tr-TR" b="1" dirty="0" err="1">
                <a:solidFill>
                  <a:srgbClr val="00B050"/>
                </a:solidFill>
              </a:rPr>
              <a:t>ashab</a:t>
            </a:r>
            <a:r>
              <a:rPr lang="tr-TR" b="1" dirty="0">
                <a:solidFill>
                  <a:srgbClr val="00B050"/>
                </a:solidFill>
              </a:rPr>
              <a:t>-ı yemin”, </a:t>
            </a:r>
            <a:r>
              <a:rPr lang="tr-TR" dirty="0"/>
              <a:t>soldan ya da </a:t>
            </a:r>
            <a:r>
              <a:rPr lang="tr-TR" dirty="0" smtClean="0"/>
              <a:t>arkadan </a:t>
            </a:r>
            <a:r>
              <a:rPr lang="tr-TR" dirty="0"/>
              <a:t>alanlara ise </a:t>
            </a:r>
            <a:r>
              <a:rPr lang="tr-TR" b="1" dirty="0">
                <a:solidFill>
                  <a:srgbClr val="00B050"/>
                </a:solidFill>
              </a:rPr>
              <a:t>“</a:t>
            </a:r>
            <a:r>
              <a:rPr lang="tr-TR" b="1" dirty="0" err="1">
                <a:solidFill>
                  <a:srgbClr val="00B050"/>
                </a:solidFill>
              </a:rPr>
              <a:t>ashab</a:t>
            </a:r>
            <a:r>
              <a:rPr lang="tr-TR" b="1" dirty="0">
                <a:solidFill>
                  <a:srgbClr val="00B050"/>
                </a:solidFill>
              </a:rPr>
              <a:t>-ı şimal” </a:t>
            </a:r>
            <a:r>
              <a:rPr lang="tr-TR" dirty="0"/>
              <a:t>adı verilmektedir. </a:t>
            </a:r>
          </a:p>
        </p:txBody>
      </p:sp>
    </p:spTree>
    <p:extLst>
      <p:ext uri="{BB962C8B-B14F-4D97-AF65-F5344CB8AC3E}">
        <p14:creationId xmlns:p14="http://schemas.microsoft.com/office/powerpoint/2010/main" val="3526817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5. Hesap</a:t>
            </a:r>
          </a:p>
        </p:txBody>
      </p:sp>
      <p:sp>
        <p:nvSpPr>
          <p:cNvPr id="3" name="İçerik Yer Tutucusu 2"/>
          <p:cNvSpPr>
            <a:spLocks noGrp="1"/>
          </p:cNvSpPr>
          <p:nvPr>
            <p:ph idx="1"/>
          </p:nvPr>
        </p:nvSpPr>
        <p:spPr/>
        <p:txBody>
          <a:bodyPr>
            <a:normAutofit/>
          </a:bodyPr>
          <a:lstStyle/>
          <a:p>
            <a:pPr>
              <a:lnSpc>
                <a:spcPct val="130000"/>
              </a:lnSpc>
            </a:pPr>
            <a:r>
              <a:rPr lang="tr-TR" dirty="0" smtClean="0"/>
              <a:t>İnsanlar </a:t>
            </a:r>
            <a:r>
              <a:rPr lang="tr-TR" dirty="0"/>
              <a:t>amel defterlerini aldıktan sonra Allah tarafından hesaba </a:t>
            </a:r>
            <a:r>
              <a:rPr lang="tr-TR" dirty="0" smtClean="0"/>
              <a:t>çekileceklerdir.</a:t>
            </a:r>
          </a:p>
          <a:p>
            <a:pPr>
              <a:lnSpc>
                <a:spcPct val="130000"/>
              </a:lnSpc>
            </a:pPr>
            <a:r>
              <a:rPr lang="tr-TR" dirty="0" smtClean="0"/>
              <a:t>Hiçbir </a:t>
            </a:r>
            <a:r>
              <a:rPr lang="tr-TR" dirty="0"/>
              <a:t>adaletsizliğin söz konusu olmadığı sorgu esnasında zerre miktarı kadar iyiliğin de kötülüğünde karşılığı verilecektir.</a:t>
            </a:r>
          </a:p>
        </p:txBody>
      </p:sp>
    </p:spTree>
    <p:extLst>
      <p:ext uri="{BB962C8B-B14F-4D97-AF65-F5344CB8AC3E}">
        <p14:creationId xmlns:p14="http://schemas.microsoft.com/office/powerpoint/2010/main" val="3681708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6. Mizan</a:t>
            </a:r>
          </a:p>
        </p:txBody>
      </p:sp>
      <p:sp>
        <p:nvSpPr>
          <p:cNvPr id="3" name="İçerik Yer Tutucusu 2"/>
          <p:cNvSpPr>
            <a:spLocks noGrp="1"/>
          </p:cNvSpPr>
          <p:nvPr>
            <p:ph idx="1"/>
          </p:nvPr>
        </p:nvSpPr>
        <p:spPr/>
        <p:txBody>
          <a:bodyPr>
            <a:normAutofit/>
          </a:bodyPr>
          <a:lstStyle/>
          <a:p>
            <a:pPr>
              <a:lnSpc>
                <a:spcPct val="120000"/>
              </a:lnSpc>
            </a:pPr>
            <a:r>
              <a:rPr lang="tr-TR" dirty="0" smtClean="0"/>
              <a:t>Sözlükte </a:t>
            </a:r>
            <a:r>
              <a:rPr lang="tr-TR" b="1" dirty="0">
                <a:solidFill>
                  <a:srgbClr val="00B050"/>
                </a:solidFill>
              </a:rPr>
              <a:t>terazi </a:t>
            </a:r>
            <a:r>
              <a:rPr lang="tr-TR" dirty="0"/>
              <a:t>anlamına gelmektedir. Terim anlamı </a:t>
            </a:r>
            <a:r>
              <a:rPr lang="tr-TR" dirty="0" smtClean="0"/>
              <a:t>ise, </a:t>
            </a:r>
            <a:r>
              <a:rPr lang="tr-TR" dirty="0"/>
              <a:t>ilahi adaletin ölçüsüdür. Mahiyeti bilinmeyen mizanın dünyadaki tartılara, terazilere benzemediği </a:t>
            </a:r>
            <a:r>
              <a:rPr lang="tr-TR" dirty="0" smtClean="0"/>
              <a:t>açıktır. </a:t>
            </a:r>
            <a:r>
              <a:rPr lang="tr-TR" dirty="0"/>
              <a:t>Mizan için Kur’an’da </a:t>
            </a:r>
            <a:r>
              <a:rPr lang="tr-TR" b="1" dirty="0">
                <a:solidFill>
                  <a:srgbClr val="00B050"/>
                </a:solidFill>
              </a:rPr>
              <a:t>“adalet terazileri” </a:t>
            </a:r>
            <a:r>
              <a:rPr lang="tr-TR" dirty="0"/>
              <a:t>tamlaması kullanılmıştır. İnsanların iyilikleri ve kötülükleri tartılacak ve ilahi adalet tecelli edecektir.</a:t>
            </a:r>
          </a:p>
        </p:txBody>
      </p:sp>
    </p:spTree>
    <p:extLst>
      <p:ext uri="{BB962C8B-B14F-4D97-AF65-F5344CB8AC3E}">
        <p14:creationId xmlns:p14="http://schemas.microsoft.com/office/powerpoint/2010/main" val="54140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7. Cennet ve Cehennem</a:t>
            </a:r>
          </a:p>
        </p:txBody>
      </p:sp>
      <p:sp>
        <p:nvSpPr>
          <p:cNvPr id="3" name="İçerik Yer Tutucusu 2"/>
          <p:cNvSpPr>
            <a:spLocks noGrp="1"/>
          </p:cNvSpPr>
          <p:nvPr>
            <p:ph idx="1"/>
          </p:nvPr>
        </p:nvSpPr>
        <p:spPr/>
        <p:txBody>
          <a:bodyPr>
            <a:normAutofit/>
          </a:bodyPr>
          <a:lstStyle/>
          <a:p>
            <a:pPr>
              <a:lnSpc>
                <a:spcPct val="120000"/>
              </a:lnSpc>
            </a:pPr>
            <a:r>
              <a:rPr lang="tr-TR" dirty="0" smtClean="0"/>
              <a:t>Bilindiği </a:t>
            </a:r>
            <a:r>
              <a:rPr lang="tr-TR" dirty="0"/>
              <a:t>üzere cennet iyiliklerin karşılığı olan mükâfat </a:t>
            </a:r>
            <a:r>
              <a:rPr lang="tr-TR" dirty="0" smtClean="0"/>
              <a:t>yeridir.</a:t>
            </a:r>
          </a:p>
          <a:p>
            <a:pPr>
              <a:lnSpc>
                <a:spcPct val="120000"/>
              </a:lnSpc>
            </a:pPr>
            <a:r>
              <a:rPr lang="tr-TR" dirty="0" smtClean="0"/>
              <a:t>Cehennem </a:t>
            </a:r>
            <a:r>
              <a:rPr lang="tr-TR" dirty="0"/>
              <a:t>ise de kötülüklerin karşılığı olan ceza </a:t>
            </a:r>
            <a:r>
              <a:rPr lang="tr-TR" dirty="0" smtClean="0"/>
              <a:t>yeridir.</a:t>
            </a:r>
          </a:p>
          <a:p>
            <a:pPr>
              <a:lnSpc>
                <a:spcPct val="120000"/>
              </a:lnSpc>
            </a:pPr>
            <a:r>
              <a:rPr lang="tr-TR" dirty="0" smtClean="0"/>
              <a:t>Cennet </a:t>
            </a:r>
            <a:r>
              <a:rPr lang="tr-TR" dirty="0"/>
              <a:t>ve cehennem ile ilgili </a:t>
            </a:r>
            <a:r>
              <a:rPr lang="tr-TR" dirty="0" smtClean="0"/>
              <a:t>Kur’an-ı Kerim’de </a:t>
            </a:r>
            <a:r>
              <a:rPr lang="tr-TR" dirty="0"/>
              <a:t>pek çok ayet bulunmaktadır. </a:t>
            </a:r>
            <a:r>
              <a:rPr lang="tr-TR" b="1" dirty="0" smtClean="0">
                <a:solidFill>
                  <a:srgbClr val="00B050"/>
                </a:solidFill>
              </a:rPr>
              <a:t>Bu ayetlerde; </a:t>
            </a:r>
            <a:r>
              <a:rPr lang="tr-TR" dirty="0" smtClean="0"/>
              <a:t>hem </a:t>
            </a:r>
            <a:r>
              <a:rPr lang="tr-TR" dirty="0"/>
              <a:t>müminleri teşvik etmek hem insanları </a:t>
            </a:r>
            <a:r>
              <a:rPr lang="tr-TR" dirty="0" smtClean="0"/>
              <a:t>korkutmak, </a:t>
            </a:r>
            <a:r>
              <a:rPr lang="tr-TR" dirty="0"/>
              <a:t>tehdit etmek hem de zerre miktarı iyiliğin ve kötülüğün karşılığının olacağını insanlara bildirmek için </a:t>
            </a:r>
            <a:r>
              <a:rPr lang="tr-TR" dirty="0" smtClean="0"/>
              <a:t>cennet </a:t>
            </a:r>
            <a:r>
              <a:rPr lang="tr-TR" dirty="0"/>
              <a:t>ve cehennem ile ilgili </a:t>
            </a:r>
            <a:r>
              <a:rPr lang="tr-TR" dirty="0" smtClean="0"/>
              <a:t>tasvirler ve </a:t>
            </a:r>
            <a:r>
              <a:rPr lang="tr-TR" dirty="0"/>
              <a:t>açıklamalar görmek mümkündür.</a:t>
            </a:r>
          </a:p>
        </p:txBody>
      </p:sp>
    </p:spTree>
    <p:extLst>
      <p:ext uri="{BB962C8B-B14F-4D97-AF65-F5344CB8AC3E}">
        <p14:creationId xmlns:p14="http://schemas.microsoft.com/office/powerpoint/2010/main" val="419362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2123658"/>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BÖLÜM 3:</a:t>
            </a:r>
          </a:p>
          <a:p>
            <a:r>
              <a:rPr lang="tr-TR" sz="4400" b="1" dirty="0" smtClean="0">
                <a:solidFill>
                  <a:srgbClr val="C00000"/>
                </a:solidFill>
                <a:latin typeface="Adobe Caslon Pro" panose="0205050205050A020403" pitchFamily="18" charset="-94"/>
                <a:ea typeface="Adobe Myungjo Std M" panose="02020600000000000000" pitchFamily="18" charset="-128"/>
              </a:rPr>
              <a:t>İMAN VE İMAN ESASLARI</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p:txBody>
          <a:bodyPr>
            <a:normAutofit fontScale="77500" lnSpcReduction="20000"/>
          </a:bodyPr>
          <a:lstStyle/>
          <a:p>
            <a:pPr>
              <a:lnSpc>
                <a:spcPct val="140000"/>
              </a:lnSpc>
              <a:spcBef>
                <a:spcPts val="600"/>
              </a:spcBef>
            </a:pPr>
            <a:r>
              <a:rPr lang="tr-TR" b="1" dirty="0" smtClean="0">
                <a:solidFill>
                  <a:srgbClr val="00B050"/>
                </a:solidFill>
              </a:rPr>
              <a:t>Kur’an-ı Kerim’de </a:t>
            </a:r>
            <a:r>
              <a:rPr lang="tr-TR" b="1" dirty="0">
                <a:solidFill>
                  <a:srgbClr val="00B050"/>
                </a:solidFill>
              </a:rPr>
              <a:t>Cennet </a:t>
            </a:r>
            <a:r>
              <a:rPr lang="tr-TR" b="1" dirty="0" smtClean="0">
                <a:solidFill>
                  <a:srgbClr val="00B050"/>
                </a:solidFill>
              </a:rPr>
              <a:t>İçin </a:t>
            </a:r>
            <a:r>
              <a:rPr lang="tr-TR" b="1" dirty="0">
                <a:solidFill>
                  <a:srgbClr val="00B050"/>
                </a:solidFill>
              </a:rPr>
              <a:t>Kullanılan </a:t>
            </a:r>
            <a:r>
              <a:rPr lang="tr-TR" b="1" dirty="0" smtClean="0">
                <a:solidFill>
                  <a:srgbClr val="00B050"/>
                </a:solidFill>
              </a:rPr>
              <a:t>İsimler</a:t>
            </a:r>
          </a:p>
          <a:p>
            <a:pPr>
              <a:lnSpc>
                <a:spcPct val="140000"/>
              </a:lnSpc>
              <a:spcBef>
                <a:spcPts val="600"/>
              </a:spcBef>
            </a:pPr>
            <a:r>
              <a:rPr lang="tr-TR" dirty="0" err="1" smtClean="0"/>
              <a:t>Cennetü’l-Me’va</a:t>
            </a:r>
            <a:endParaRPr lang="tr-TR" dirty="0"/>
          </a:p>
          <a:p>
            <a:pPr>
              <a:lnSpc>
                <a:spcPct val="140000"/>
              </a:lnSpc>
              <a:spcBef>
                <a:spcPts val="600"/>
              </a:spcBef>
            </a:pPr>
            <a:r>
              <a:rPr lang="tr-TR" dirty="0" smtClean="0"/>
              <a:t>Cennet-i </a:t>
            </a:r>
            <a:r>
              <a:rPr lang="tr-TR" dirty="0" err="1" smtClean="0"/>
              <a:t>adn</a:t>
            </a:r>
            <a:endParaRPr lang="tr-TR" dirty="0" smtClean="0"/>
          </a:p>
          <a:p>
            <a:pPr>
              <a:lnSpc>
                <a:spcPct val="140000"/>
              </a:lnSpc>
              <a:spcBef>
                <a:spcPts val="600"/>
              </a:spcBef>
            </a:pPr>
            <a:r>
              <a:rPr lang="tr-TR" dirty="0" err="1" smtClean="0"/>
              <a:t>Darü’l-huld</a:t>
            </a:r>
            <a:endParaRPr lang="tr-TR" dirty="0"/>
          </a:p>
          <a:p>
            <a:pPr>
              <a:lnSpc>
                <a:spcPct val="140000"/>
              </a:lnSpc>
              <a:spcBef>
                <a:spcPts val="600"/>
              </a:spcBef>
            </a:pPr>
            <a:r>
              <a:rPr lang="tr-TR" dirty="0" err="1" smtClean="0"/>
              <a:t>Darü’l-mukame</a:t>
            </a:r>
            <a:endParaRPr lang="tr-TR" dirty="0"/>
          </a:p>
          <a:p>
            <a:pPr>
              <a:lnSpc>
                <a:spcPct val="140000"/>
              </a:lnSpc>
              <a:spcBef>
                <a:spcPts val="600"/>
              </a:spcBef>
            </a:pPr>
            <a:r>
              <a:rPr lang="tr-TR" dirty="0" err="1" smtClean="0"/>
              <a:t>Cennetü’n-naim</a:t>
            </a:r>
            <a:endParaRPr lang="tr-TR" dirty="0"/>
          </a:p>
          <a:p>
            <a:pPr>
              <a:lnSpc>
                <a:spcPct val="140000"/>
              </a:lnSpc>
              <a:spcBef>
                <a:spcPts val="600"/>
              </a:spcBef>
            </a:pPr>
            <a:r>
              <a:rPr lang="tr-TR" dirty="0" err="1" smtClean="0"/>
              <a:t>Makamü’l</a:t>
            </a:r>
            <a:r>
              <a:rPr lang="tr-TR" dirty="0" smtClean="0"/>
              <a:t>-emin</a:t>
            </a:r>
          </a:p>
          <a:p>
            <a:pPr>
              <a:lnSpc>
                <a:spcPct val="140000"/>
              </a:lnSpc>
              <a:spcBef>
                <a:spcPts val="600"/>
              </a:spcBef>
            </a:pPr>
            <a:r>
              <a:rPr lang="tr-TR" dirty="0" smtClean="0"/>
              <a:t>Firdevs</a:t>
            </a:r>
          </a:p>
          <a:p>
            <a:pPr>
              <a:lnSpc>
                <a:spcPct val="140000"/>
              </a:lnSpc>
              <a:spcBef>
                <a:spcPts val="600"/>
              </a:spcBef>
            </a:pPr>
            <a:r>
              <a:rPr lang="tr-TR" dirty="0" err="1"/>
              <a:t>D</a:t>
            </a:r>
            <a:r>
              <a:rPr lang="tr-TR" dirty="0" err="1" smtClean="0"/>
              <a:t>arü’s</a:t>
            </a:r>
            <a:r>
              <a:rPr lang="tr-TR" dirty="0" smtClean="0"/>
              <a:t>-selam</a:t>
            </a:r>
          </a:p>
        </p:txBody>
      </p:sp>
    </p:spTree>
    <p:extLst>
      <p:ext uri="{BB962C8B-B14F-4D97-AF65-F5344CB8AC3E}">
        <p14:creationId xmlns:p14="http://schemas.microsoft.com/office/powerpoint/2010/main" val="1930553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Kaza ve Kadere İman</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40000"/>
              </a:lnSpc>
            </a:pPr>
            <a:r>
              <a:rPr lang="tr-TR" b="1" dirty="0">
                <a:solidFill>
                  <a:srgbClr val="00B050"/>
                </a:solidFill>
              </a:rPr>
              <a:t>Kader</a:t>
            </a:r>
            <a:r>
              <a:rPr lang="tr-TR" dirty="0"/>
              <a:t> kelimesi </a:t>
            </a:r>
            <a:r>
              <a:rPr lang="tr-TR" dirty="0" smtClean="0"/>
              <a:t>sözlükte; ölçü</a:t>
            </a:r>
            <a:r>
              <a:rPr lang="tr-TR" dirty="0"/>
              <a:t>, miktar, düzen anlamlarına </a:t>
            </a:r>
            <a:r>
              <a:rPr lang="tr-TR" dirty="0" smtClean="0"/>
              <a:t>gelmektedir.</a:t>
            </a:r>
          </a:p>
          <a:p>
            <a:pPr>
              <a:lnSpc>
                <a:spcPct val="140000"/>
              </a:lnSpc>
            </a:pPr>
            <a:r>
              <a:rPr lang="tr-TR" dirty="0" smtClean="0"/>
              <a:t>Terim </a:t>
            </a:r>
            <a:r>
              <a:rPr lang="tr-TR" dirty="0"/>
              <a:t>anlamı olarak ise Allah’ın ezelden ebede kadar olacak şeylerin zaman ve yerini, özellik ve niteliklerini sonsuz ilmi ile önceden bilmesi ve sonsuz kudreti ile takdir </a:t>
            </a:r>
            <a:r>
              <a:rPr lang="tr-TR" dirty="0" smtClean="0"/>
              <a:t>etmesidir.</a:t>
            </a:r>
          </a:p>
          <a:p>
            <a:pPr>
              <a:lnSpc>
                <a:spcPct val="140000"/>
              </a:lnSpc>
            </a:pPr>
            <a:r>
              <a:rPr lang="tr-TR" dirty="0" smtClean="0"/>
              <a:t>Evreni </a:t>
            </a:r>
            <a:r>
              <a:rPr lang="tr-TR" dirty="0"/>
              <a:t>belirli nizam ve ölçüye göre düzenleyen ilahi yasaları ifade eder.</a:t>
            </a:r>
          </a:p>
        </p:txBody>
      </p:sp>
    </p:spTree>
    <p:extLst>
      <p:ext uri="{BB962C8B-B14F-4D97-AF65-F5344CB8AC3E}">
        <p14:creationId xmlns:p14="http://schemas.microsoft.com/office/powerpoint/2010/main" val="1385768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Kaza ve Kadere İman</a:t>
            </a:r>
          </a:p>
        </p:txBody>
      </p:sp>
      <p:sp>
        <p:nvSpPr>
          <p:cNvPr id="3" name="İçerik Yer Tutucusu 2"/>
          <p:cNvSpPr>
            <a:spLocks noGrp="1"/>
          </p:cNvSpPr>
          <p:nvPr>
            <p:ph idx="1"/>
          </p:nvPr>
        </p:nvSpPr>
        <p:spPr/>
        <p:txBody>
          <a:bodyPr>
            <a:normAutofit/>
          </a:bodyPr>
          <a:lstStyle/>
          <a:p>
            <a:pPr>
              <a:lnSpc>
                <a:spcPct val="110000"/>
              </a:lnSpc>
              <a:spcBef>
                <a:spcPts val="600"/>
              </a:spcBef>
            </a:pPr>
            <a:r>
              <a:rPr lang="tr-TR" b="1" dirty="0">
                <a:solidFill>
                  <a:srgbClr val="00B050"/>
                </a:solidFill>
              </a:rPr>
              <a:t>Kaza</a:t>
            </a:r>
            <a:r>
              <a:rPr lang="tr-TR" dirty="0"/>
              <a:t> kelimesi </a:t>
            </a:r>
            <a:r>
              <a:rPr lang="tr-TR" dirty="0" smtClean="0"/>
              <a:t>ise sözlükte; </a:t>
            </a:r>
            <a:r>
              <a:rPr lang="tr-TR" dirty="0"/>
              <a:t>hüküm, bitirme gibi anlamlara gelmektedir. Terim anlamı olarak ise Allah’ın ezelde takdir ettiği şeylerin zamanı geldiğinde gerçekleşmesi, takdir ettiği şekilde yaratması demektir. Kader Allah’ın yasaları, evrende kurmuş olduğu ölçü kaza ise işlerin kanun ve ölçülerine göre meydana gelmesidir. Her şeyi yaratan Allah’tır, ondan başka yaratıcı yoktur. Her şey Allah’ın bilgisi dâhilindedir ve zamanı gelince gerçekleşir. </a:t>
            </a:r>
            <a:endParaRPr lang="tr-TR" b="1" dirty="0" smtClean="0">
              <a:solidFill>
                <a:srgbClr val="00B050"/>
              </a:solidFill>
            </a:endParaRPr>
          </a:p>
        </p:txBody>
      </p:sp>
    </p:spTree>
    <p:extLst>
      <p:ext uri="{BB962C8B-B14F-4D97-AF65-F5344CB8AC3E}">
        <p14:creationId xmlns:p14="http://schemas.microsoft.com/office/powerpoint/2010/main" val="3387125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Kaza ve Kadere İman</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50000"/>
              </a:lnSpc>
            </a:pPr>
            <a:r>
              <a:rPr lang="tr-TR" dirty="0"/>
              <a:t>Kader ve kaza kavramları ele alınırken Allah’ın ilim, irade ve tekvin sıfatları gündeme gelmelidir. Çünkü Allah’ın hem bilmesi hem de yaratması söz konusudur. Fakat </a:t>
            </a:r>
            <a:r>
              <a:rPr lang="tr-TR" dirty="0" smtClean="0"/>
              <a:t>bu noktada «Allah’ın </a:t>
            </a:r>
            <a:r>
              <a:rPr lang="tr-TR" dirty="0"/>
              <a:t>ilmi, iradesi ve tekvini karşısında insanın konumu ne </a:t>
            </a:r>
            <a:r>
              <a:rPr lang="tr-TR" dirty="0" smtClean="0"/>
              <a:t>olacak» </a:t>
            </a:r>
            <a:r>
              <a:rPr lang="tr-TR" dirty="0"/>
              <a:t>sorusu akla gelmektedir. Bu sorunun cevabı </a:t>
            </a:r>
            <a:r>
              <a:rPr lang="tr-TR" dirty="0" smtClean="0"/>
              <a:t>şu şekildedir</a:t>
            </a:r>
            <a:r>
              <a:rPr lang="tr-TR" dirty="0"/>
              <a:t>; Yüce Allah insanı yaratmış, insana iyi ile kötüyü ayırt edebilecek güç, akıl ve irade vermiştir</a:t>
            </a:r>
            <a:r>
              <a:rPr lang="tr-TR" dirty="0" smtClean="0"/>
              <a:t>.</a:t>
            </a:r>
          </a:p>
        </p:txBody>
      </p:sp>
    </p:spTree>
    <p:extLst>
      <p:ext uri="{BB962C8B-B14F-4D97-AF65-F5344CB8AC3E}">
        <p14:creationId xmlns:p14="http://schemas.microsoft.com/office/powerpoint/2010/main" val="3294543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Kaza ve Kadere İman</a:t>
            </a:r>
          </a:p>
        </p:txBody>
      </p:sp>
      <p:sp>
        <p:nvSpPr>
          <p:cNvPr id="3" name="İçerik Yer Tutucusu 2"/>
          <p:cNvSpPr>
            <a:spLocks noGrp="1"/>
          </p:cNvSpPr>
          <p:nvPr>
            <p:ph idx="1"/>
          </p:nvPr>
        </p:nvSpPr>
        <p:spPr/>
        <p:txBody>
          <a:bodyPr>
            <a:normAutofit/>
          </a:bodyPr>
          <a:lstStyle/>
          <a:p>
            <a:pPr>
              <a:lnSpc>
                <a:spcPct val="150000"/>
              </a:lnSpc>
            </a:pPr>
            <a:r>
              <a:rPr lang="tr-TR" dirty="0"/>
              <a:t> İnsan aklı ve iradesiyle iyi olanı tercih edip, kötü olandan sakınması gerekir ve insandan beklenen de istenen de budur. İnsanın seçme, tercih etme, karar verme gücüne cüzi irade denilmektedir. Yani insan hangi yöne doğru iradesini kullanırsa sorumluluk ona aittir fakat tercih ettiği yön doğrultusunda yaratma fiili Allah’a nispet edilmektedir.</a:t>
            </a:r>
          </a:p>
        </p:txBody>
      </p:sp>
    </p:spTree>
    <p:extLst>
      <p:ext uri="{BB962C8B-B14F-4D97-AF65-F5344CB8AC3E}">
        <p14:creationId xmlns:p14="http://schemas.microsoft.com/office/powerpoint/2010/main" val="3283114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Kaza ve Kadere İman</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10000"/>
              </a:lnSpc>
              <a:spcBef>
                <a:spcPts val="600"/>
              </a:spcBef>
            </a:pPr>
            <a:r>
              <a:rPr lang="tr-TR" dirty="0"/>
              <a:t>Kader ve kaza başlığı altında başka bazı kavramlar insan açısından gündeme </a:t>
            </a:r>
            <a:r>
              <a:rPr lang="tr-TR" dirty="0" smtClean="0"/>
              <a:t>gelmektedir.</a:t>
            </a:r>
          </a:p>
          <a:p>
            <a:pPr>
              <a:lnSpc>
                <a:spcPct val="110000"/>
              </a:lnSpc>
              <a:spcBef>
                <a:spcPts val="600"/>
              </a:spcBef>
            </a:pPr>
            <a:r>
              <a:rPr lang="tr-TR" dirty="0" smtClean="0"/>
              <a:t>Bu </a:t>
            </a:r>
            <a:r>
              <a:rPr lang="tr-TR" dirty="0"/>
              <a:t>kavramlar; </a:t>
            </a:r>
            <a:r>
              <a:rPr lang="tr-TR" b="1" dirty="0">
                <a:solidFill>
                  <a:srgbClr val="00B050"/>
                </a:solidFill>
              </a:rPr>
              <a:t>Tevekkül, rızık </a:t>
            </a:r>
            <a:r>
              <a:rPr lang="tr-TR" dirty="0"/>
              <a:t>ve</a:t>
            </a:r>
            <a:r>
              <a:rPr lang="tr-TR" b="1" dirty="0">
                <a:solidFill>
                  <a:srgbClr val="00B050"/>
                </a:solidFill>
              </a:rPr>
              <a:t> eceldir. </a:t>
            </a:r>
          </a:p>
        </p:txBody>
      </p:sp>
    </p:spTree>
    <p:extLst>
      <p:ext uri="{BB962C8B-B14F-4D97-AF65-F5344CB8AC3E}">
        <p14:creationId xmlns:p14="http://schemas.microsoft.com/office/powerpoint/2010/main" val="1671055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Tevekkül</a:t>
            </a:r>
          </a:p>
        </p:txBody>
      </p:sp>
      <p:sp>
        <p:nvSpPr>
          <p:cNvPr id="3" name="İçerik Yer Tutucusu 2"/>
          <p:cNvSpPr>
            <a:spLocks noGrp="1"/>
          </p:cNvSpPr>
          <p:nvPr>
            <p:ph idx="1"/>
          </p:nvPr>
        </p:nvSpPr>
        <p:spPr/>
        <p:txBody>
          <a:bodyPr>
            <a:normAutofit/>
          </a:bodyPr>
          <a:lstStyle/>
          <a:p>
            <a:pPr>
              <a:lnSpc>
                <a:spcPct val="130000"/>
              </a:lnSpc>
              <a:spcBef>
                <a:spcPts val="600"/>
              </a:spcBef>
            </a:pPr>
            <a:r>
              <a:rPr lang="tr-TR" dirty="0" smtClean="0"/>
              <a:t>Tevekkül, sözlükte; </a:t>
            </a:r>
            <a:r>
              <a:rPr lang="tr-TR" dirty="0"/>
              <a:t>güvenmek, teslim olmak manalarına </a:t>
            </a:r>
            <a:r>
              <a:rPr lang="tr-TR" dirty="0" smtClean="0"/>
              <a:t>gelmektedir.</a:t>
            </a:r>
          </a:p>
          <a:p>
            <a:pPr>
              <a:lnSpc>
                <a:spcPct val="130000"/>
              </a:lnSpc>
              <a:spcBef>
                <a:spcPts val="600"/>
              </a:spcBef>
            </a:pPr>
            <a:r>
              <a:rPr lang="tr-TR" dirty="0" smtClean="0"/>
              <a:t>Terim </a:t>
            </a:r>
            <a:r>
              <a:rPr lang="tr-TR" dirty="0"/>
              <a:t>anlamı olarak ise, yapılacak bir işte elden gelen maddi manevi tüm sebeplere başvurduktan sonra Allah’a dayanıp güvenmektir. </a:t>
            </a:r>
            <a:r>
              <a:rPr lang="tr-TR" dirty="0" smtClean="0"/>
              <a:t>Başka bir ifadeyle </a:t>
            </a:r>
            <a:r>
              <a:rPr lang="tr-TR" dirty="0"/>
              <a:t>kişinin hedefe ulaşmak için kendisine düşen görevi yerine getirdikten sonra neticeyi Allah’a bırakmasıdır. </a:t>
            </a:r>
            <a:endParaRPr lang="tr-TR" b="1" dirty="0">
              <a:solidFill>
                <a:srgbClr val="00B050"/>
              </a:solidFill>
            </a:endParaRPr>
          </a:p>
        </p:txBody>
      </p:sp>
    </p:spTree>
    <p:extLst>
      <p:ext uri="{BB962C8B-B14F-4D97-AF65-F5344CB8AC3E}">
        <p14:creationId xmlns:p14="http://schemas.microsoft.com/office/powerpoint/2010/main" val="771164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Tevekkül</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30000"/>
              </a:lnSpc>
              <a:spcBef>
                <a:spcPts val="600"/>
              </a:spcBef>
            </a:pPr>
            <a:r>
              <a:rPr lang="tr-TR" dirty="0"/>
              <a:t>Kadere inanmak, tembellik, boş vermişlik, miskinlik değildir. Tevekkül ile birlikte kader inancı çalışma, ilerleme, emek kavramlarıyla anlam </a:t>
            </a:r>
            <a:r>
              <a:rPr lang="tr-TR" dirty="0" smtClean="0"/>
              <a:t>taşımaktadır (Bkz. Al-i </a:t>
            </a:r>
            <a:r>
              <a:rPr lang="tr-TR" dirty="0"/>
              <a:t>İmran, </a:t>
            </a:r>
            <a:r>
              <a:rPr lang="tr-TR" dirty="0" smtClean="0"/>
              <a:t>159; Talak</a:t>
            </a:r>
            <a:r>
              <a:rPr lang="tr-TR" dirty="0"/>
              <a:t>, </a:t>
            </a:r>
            <a:r>
              <a:rPr lang="tr-TR" dirty="0" smtClean="0"/>
              <a:t>3; </a:t>
            </a:r>
            <a:r>
              <a:rPr lang="tr-TR" dirty="0" err="1" smtClean="0"/>
              <a:t>Tevbe</a:t>
            </a:r>
            <a:r>
              <a:rPr lang="tr-TR" dirty="0"/>
              <a:t>, 51</a:t>
            </a:r>
            <a:r>
              <a:rPr lang="tr-TR" dirty="0" smtClean="0"/>
              <a:t>).</a:t>
            </a:r>
            <a:endParaRPr lang="tr-TR" b="1" dirty="0">
              <a:solidFill>
                <a:srgbClr val="00B050"/>
              </a:solidFill>
            </a:endParaRPr>
          </a:p>
        </p:txBody>
      </p:sp>
    </p:spTree>
    <p:extLst>
      <p:ext uri="{BB962C8B-B14F-4D97-AF65-F5344CB8AC3E}">
        <p14:creationId xmlns:p14="http://schemas.microsoft.com/office/powerpoint/2010/main" val="688870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Rızık</a:t>
            </a:r>
          </a:p>
        </p:txBody>
      </p:sp>
      <p:sp>
        <p:nvSpPr>
          <p:cNvPr id="3" name="İçerik Yer Tutucusu 2"/>
          <p:cNvSpPr>
            <a:spLocks noGrp="1"/>
          </p:cNvSpPr>
          <p:nvPr>
            <p:ph idx="1"/>
          </p:nvPr>
        </p:nvSpPr>
        <p:spPr/>
        <p:txBody>
          <a:bodyPr/>
          <a:lstStyle/>
          <a:p>
            <a:r>
              <a:rPr lang="tr-TR" dirty="0" smtClean="0"/>
              <a:t>Sözlükte </a:t>
            </a:r>
            <a:r>
              <a:rPr lang="tr-TR" dirty="0"/>
              <a:t>“azık, faydalanılan şey” anlamlarına </a:t>
            </a:r>
            <a:r>
              <a:rPr lang="tr-TR" dirty="0" smtClean="0"/>
              <a:t>gelmektedir.</a:t>
            </a:r>
          </a:p>
          <a:p>
            <a:r>
              <a:rPr lang="tr-TR" dirty="0" smtClean="0"/>
              <a:t>Terim </a:t>
            </a:r>
            <a:r>
              <a:rPr lang="tr-TR" dirty="0"/>
              <a:t>anlamı ise Yüce Allah’ın canlılara vermiş olduğu tüm </a:t>
            </a:r>
            <a:r>
              <a:rPr lang="tr-TR" dirty="0" smtClean="0"/>
              <a:t>nimetlerdir.</a:t>
            </a:r>
          </a:p>
          <a:p>
            <a:r>
              <a:rPr lang="tr-TR" dirty="0" smtClean="0"/>
              <a:t>Rızkı </a:t>
            </a:r>
            <a:r>
              <a:rPr lang="tr-TR" dirty="0"/>
              <a:t>yaratan da veren de </a:t>
            </a:r>
            <a:r>
              <a:rPr lang="tr-TR" dirty="0" smtClean="0"/>
              <a:t>Allah’tır.</a:t>
            </a:r>
          </a:p>
          <a:p>
            <a:r>
              <a:rPr lang="tr-TR" dirty="0" smtClean="0"/>
              <a:t>Haram </a:t>
            </a:r>
            <a:r>
              <a:rPr lang="tr-TR" dirty="0"/>
              <a:t>olan bir şey onu kazanan için rızık sayılmakla </a:t>
            </a:r>
            <a:r>
              <a:rPr lang="tr-TR" dirty="0" smtClean="0"/>
              <a:t>birlikte, </a:t>
            </a:r>
            <a:r>
              <a:rPr lang="tr-TR" dirty="0"/>
              <a:t>Allah’ın </a:t>
            </a:r>
            <a:r>
              <a:rPr lang="tr-TR" dirty="0" smtClean="0"/>
              <a:t>kulunun haram </a:t>
            </a:r>
            <a:r>
              <a:rPr lang="tr-TR" dirty="0"/>
              <a:t>olan rızkı kazanmasına rızası </a:t>
            </a:r>
            <a:r>
              <a:rPr lang="tr-TR" dirty="0" smtClean="0"/>
              <a:t>yoktur.</a:t>
            </a:r>
          </a:p>
          <a:p>
            <a:r>
              <a:rPr lang="tr-TR" dirty="0" smtClean="0"/>
              <a:t>Herkes </a:t>
            </a:r>
            <a:r>
              <a:rPr lang="tr-TR" dirty="0"/>
              <a:t>kendi rızkını yer.</a:t>
            </a:r>
          </a:p>
        </p:txBody>
      </p:sp>
    </p:spTree>
    <p:extLst>
      <p:ext uri="{BB962C8B-B14F-4D97-AF65-F5344CB8AC3E}">
        <p14:creationId xmlns:p14="http://schemas.microsoft.com/office/powerpoint/2010/main" val="2088889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Ecel </a:t>
            </a:r>
          </a:p>
        </p:txBody>
      </p:sp>
      <p:sp>
        <p:nvSpPr>
          <p:cNvPr id="3" name="İçerik Yer Tutucusu 2"/>
          <p:cNvSpPr>
            <a:spLocks noGrp="1"/>
          </p:cNvSpPr>
          <p:nvPr>
            <p:ph idx="1"/>
          </p:nvPr>
        </p:nvSpPr>
        <p:spPr/>
        <p:txBody>
          <a:bodyPr/>
          <a:lstStyle/>
          <a:p>
            <a:r>
              <a:rPr lang="tr-TR" dirty="0" smtClean="0"/>
              <a:t>Sözlükte </a:t>
            </a:r>
            <a:r>
              <a:rPr lang="tr-TR" dirty="0"/>
              <a:t>“önceden belirlenmiş süre” anlamına </a:t>
            </a:r>
            <a:r>
              <a:rPr lang="tr-TR" dirty="0" smtClean="0"/>
              <a:t>gelmektedir.</a:t>
            </a:r>
          </a:p>
          <a:p>
            <a:r>
              <a:rPr lang="tr-TR" dirty="0" smtClean="0"/>
              <a:t>Terim </a:t>
            </a:r>
            <a:r>
              <a:rPr lang="tr-TR" dirty="0"/>
              <a:t>anlamı ise Allah’ın yaratmış olduğu her canlı için belirli bir yaşama süresi </a:t>
            </a:r>
            <a:r>
              <a:rPr lang="tr-TR" dirty="0" smtClean="0"/>
              <a:t>takdir etmesidir. </a:t>
            </a:r>
            <a:r>
              <a:rPr lang="tr-TR" dirty="0"/>
              <a:t>Bu sürenin bitmesine yani ömrün sonuna ecel </a:t>
            </a:r>
            <a:r>
              <a:rPr lang="tr-TR" dirty="0" smtClean="0"/>
              <a:t>denilmektedir.</a:t>
            </a:r>
          </a:p>
          <a:p>
            <a:r>
              <a:rPr lang="tr-TR" dirty="0" smtClean="0"/>
              <a:t>Kur’an’ın </a:t>
            </a:r>
            <a:r>
              <a:rPr lang="tr-TR" dirty="0"/>
              <a:t>ifadesine göre ecel ne geciktirilebilir, ne de vaktinden önce </a:t>
            </a:r>
            <a:r>
              <a:rPr lang="tr-TR" dirty="0" smtClean="0"/>
              <a:t>gelebilir</a:t>
            </a:r>
            <a:r>
              <a:rPr lang="tr-TR" dirty="0"/>
              <a:t> </a:t>
            </a:r>
            <a:r>
              <a:rPr lang="tr-TR" dirty="0" smtClean="0"/>
              <a:t>(Araf, 34).</a:t>
            </a:r>
          </a:p>
          <a:p>
            <a:r>
              <a:rPr lang="tr-TR" dirty="0" smtClean="0"/>
              <a:t>Ecel </a:t>
            </a:r>
            <a:r>
              <a:rPr lang="tr-TR" dirty="0"/>
              <a:t>hiçbir sebeple değişmez. </a:t>
            </a:r>
          </a:p>
        </p:txBody>
      </p:sp>
    </p:spTree>
    <p:extLst>
      <p:ext uri="{BB962C8B-B14F-4D97-AF65-F5344CB8AC3E}">
        <p14:creationId xmlns:p14="http://schemas.microsoft.com/office/powerpoint/2010/main" val="2585108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Bu </a:t>
            </a:r>
            <a:r>
              <a:rPr lang="tr-TR" b="1" smtClean="0">
                <a:solidFill>
                  <a:srgbClr val="C00000"/>
                </a:solidFill>
              </a:rPr>
              <a:t>derste neler </a:t>
            </a:r>
            <a:r>
              <a:rPr lang="tr-TR" b="1" dirty="0" smtClean="0">
                <a:solidFill>
                  <a:srgbClr val="C00000"/>
                </a:solidFill>
              </a:rPr>
              <a:t>öğreneceğiz?</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10000"/>
              </a:lnSpc>
              <a:spcBef>
                <a:spcPts val="600"/>
              </a:spcBef>
            </a:pPr>
            <a:r>
              <a:rPr lang="tr-TR" dirty="0" smtClean="0"/>
              <a:t>Bu derste; öncelikle ahirete iman üzerinde duracağız. Bu bağlamda ahiret hayatının aşamalarından bahsedeceğiz.</a:t>
            </a:r>
          </a:p>
          <a:p>
            <a:pPr>
              <a:lnSpc>
                <a:spcPct val="110000"/>
              </a:lnSpc>
              <a:spcBef>
                <a:spcPts val="600"/>
              </a:spcBef>
            </a:pPr>
            <a:r>
              <a:rPr lang="tr-TR" dirty="0" smtClean="0"/>
              <a:t>Dersin ikinci kısmında ise kaza ve kadere iman konusuna değineceğiz. Bu bağlamda tevekkül, rızık ve ecel kavramlarına da dikkat çekeceğiz.</a:t>
            </a:r>
          </a:p>
          <a:p>
            <a:pPr>
              <a:lnSpc>
                <a:spcPct val="110000"/>
              </a:lnSpc>
              <a:spcBef>
                <a:spcPts val="600"/>
              </a:spcBef>
            </a:pPr>
            <a:r>
              <a:rPr lang="tr-TR" dirty="0" smtClean="0"/>
              <a:t>Son olarak ise konuyla ilgili örnek soruları gözden geçireceğiz.</a:t>
            </a:r>
          </a:p>
        </p:txBody>
      </p:sp>
    </p:spTree>
    <p:extLst>
      <p:ext uri="{BB962C8B-B14F-4D97-AF65-F5344CB8AC3E}">
        <p14:creationId xmlns:p14="http://schemas.microsoft.com/office/powerpoint/2010/main" val="165587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Sıra sizde… (9. </a:t>
            </a:r>
            <a:r>
              <a:rPr lang="tr-TR" b="1" dirty="0">
                <a:solidFill>
                  <a:srgbClr val="00B050"/>
                </a:solidFill>
              </a:rPr>
              <a:t>S</a:t>
            </a:r>
            <a:r>
              <a:rPr lang="tr-TR" b="1" dirty="0" smtClean="0">
                <a:solidFill>
                  <a:srgbClr val="00B050"/>
                </a:solidFill>
              </a:rPr>
              <a:t>oru)</a:t>
            </a:r>
            <a:endParaRPr lang="tr-TR" b="1" dirty="0">
              <a:solidFill>
                <a:srgbClr val="00B050"/>
              </a:solidFill>
            </a:endParaRPr>
          </a:p>
        </p:txBody>
      </p:sp>
      <p:sp>
        <p:nvSpPr>
          <p:cNvPr id="3" name="İçerik Yer Tutucusu 2"/>
          <p:cNvSpPr>
            <a:spLocks noGrp="1"/>
          </p:cNvSpPr>
          <p:nvPr>
            <p:ph idx="1"/>
          </p:nvPr>
        </p:nvSpPr>
        <p:spPr/>
        <p:txBody>
          <a:bodyPr>
            <a:normAutofit lnSpcReduction="10000"/>
          </a:bodyPr>
          <a:lstStyle/>
          <a:p>
            <a:r>
              <a:rPr lang="tr-TR" dirty="0" smtClean="0"/>
              <a:t>“…</a:t>
            </a:r>
            <a:r>
              <a:rPr lang="tr-TR" dirty="0"/>
              <a:t>O’nun katında her şey belirli bir ölçüye göredir…” (</a:t>
            </a:r>
            <a:r>
              <a:rPr lang="tr-TR" dirty="0" err="1"/>
              <a:t>Ra’d</a:t>
            </a:r>
            <a:r>
              <a:rPr lang="tr-TR" dirty="0"/>
              <a:t>, 18</a:t>
            </a:r>
            <a:r>
              <a:rPr lang="tr-TR" dirty="0" smtClean="0"/>
              <a:t>).</a:t>
            </a:r>
          </a:p>
          <a:p>
            <a:r>
              <a:rPr lang="tr-TR" dirty="0" smtClean="0"/>
              <a:t>“…</a:t>
            </a:r>
            <a:r>
              <a:rPr lang="tr-TR" dirty="0"/>
              <a:t>Her şeyi yaratıp belirli bir ölçüye göre düzenleyen Allah en yücedir” (Furkan, </a:t>
            </a:r>
            <a:r>
              <a:rPr lang="tr-TR" dirty="0" smtClean="0"/>
              <a:t>2).</a:t>
            </a:r>
          </a:p>
          <a:p>
            <a:pPr marL="0" indent="0">
              <a:buNone/>
            </a:pPr>
            <a:r>
              <a:rPr lang="tr-TR" b="1" dirty="0" smtClean="0"/>
              <a:t>Bu </a:t>
            </a:r>
            <a:r>
              <a:rPr lang="tr-TR" b="1" dirty="0"/>
              <a:t>ayetlerden aşağıdaki sonuçların hangisine </a:t>
            </a:r>
            <a:r>
              <a:rPr lang="tr-TR" b="1" u="sng" dirty="0" smtClean="0"/>
              <a:t>ulaşılamaz?</a:t>
            </a:r>
          </a:p>
          <a:p>
            <a:pPr marL="514350" indent="-514350">
              <a:buAutoNum type="alphaLcParenR"/>
            </a:pPr>
            <a:r>
              <a:rPr lang="tr-TR" dirty="0" smtClean="0"/>
              <a:t>Her </a:t>
            </a:r>
            <a:r>
              <a:rPr lang="tr-TR" dirty="0"/>
              <a:t>şey belirli bir düzene göre </a:t>
            </a:r>
            <a:r>
              <a:rPr lang="tr-TR" dirty="0" smtClean="0"/>
              <a:t>yaratılmıştır.</a:t>
            </a:r>
          </a:p>
          <a:p>
            <a:pPr marL="514350" indent="-514350">
              <a:buAutoNum type="alphaLcParenR"/>
            </a:pPr>
            <a:r>
              <a:rPr lang="tr-TR" dirty="0" smtClean="0"/>
              <a:t>Evrendeki </a:t>
            </a:r>
            <a:r>
              <a:rPr lang="tr-TR" dirty="0"/>
              <a:t>nizam ve ölçünün faili Yüce </a:t>
            </a:r>
            <a:r>
              <a:rPr lang="tr-TR" dirty="0" smtClean="0"/>
              <a:t>Allah’tır.</a:t>
            </a:r>
          </a:p>
          <a:p>
            <a:pPr marL="514350" indent="-514350">
              <a:buAutoNum type="alphaLcParenR"/>
            </a:pPr>
            <a:r>
              <a:rPr lang="tr-TR" dirty="0" smtClean="0"/>
              <a:t>Yaratılışta </a:t>
            </a:r>
            <a:r>
              <a:rPr lang="tr-TR" dirty="0"/>
              <a:t>ve evrende bir düzen </a:t>
            </a:r>
            <a:r>
              <a:rPr lang="tr-TR" dirty="0" smtClean="0"/>
              <a:t>vardır.</a:t>
            </a:r>
          </a:p>
          <a:p>
            <a:pPr marL="514350" indent="-514350">
              <a:buAutoNum type="alphaLcParenR"/>
            </a:pPr>
            <a:r>
              <a:rPr lang="tr-TR" dirty="0" smtClean="0"/>
              <a:t>Evrendeki </a:t>
            </a:r>
            <a:r>
              <a:rPr lang="tr-TR" dirty="0"/>
              <a:t>yaratılış devam </a:t>
            </a:r>
            <a:r>
              <a:rPr lang="tr-TR" dirty="0" smtClean="0"/>
              <a:t>etmemektedir.</a:t>
            </a:r>
          </a:p>
          <a:p>
            <a:pPr marL="514350" indent="-514350">
              <a:buAutoNum type="alphaLcParenR"/>
            </a:pPr>
            <a:r>
              <a:rPr lang="tr-TR" dirty="0" smtClean="0"/>
              <a:t>Allah </a:t>
            </a:r>
            <a:r>
              <a:rPr lang="tr-TR" dirty="0"/>
              <a:t>düzenin ve ölçünün sahibidir.</a:t>
            </a:r>
          </a:p>
        </p:txBody>
      </p:sp>
    </p:spTree>
    <p:extLst>
      <p:ext uri="{BB962C8B-B14F-4D97-AF65-F5344CB8AC3E}">
        <p14:creationId xmlns:p14="http://schemas.microsoft.com/office/powerpoint/2010/main" val="878665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Sıra sizde… </a:t>
            </a:r>
            <a:r>
              <a:rPr lang="tr-TR" b="1" dirty="0" smtClean="0">
                <a:solidFill>
                  <a:srgbClr val="00B050"/>
                </a:solidFill>
              </a:rPr>
              <a:t>(10. </a:t>
            </a:r>
            <a:r>
              <a:rPr lang="tr-TR" b="1" dirty="0">
                <a:solidFill>
                  <a:srgbClr val="00B050"/>
                </a:solidFill>
              </a:rPr>
              <a:t>Soru)</a:t>
            </a:r>
            <a:endParaRPr lang="tr-TR" dirty="0"/>
          </a:p>
        </p:txBody>
      </p:sp>
      <p:sp>
        <p:nvSpPr>
          <p:cNvPr id="3" name="İçerik Yer Tutucusu 2"/>
          <p:cNvSpPr>
            <a:spLocks noGrp="1"/>
          </p:cNvSpPr>
          <p:nvPr>
            <p:ph idx="1"/>
          </p:nvPr>
        </p:nvSpPr>
        <p:spPr/>
        <p:txBody>
          <a:bodyPr/>
          <a:lstStyle/>
          <a:p>
            <a:r>
              <a:rPr lang="tr-TR" dirty="0" smtClean="0"/>
              <a:t>«O </a:t>
            </a:r>
            <a:r>
              <a:rPr lang="tr-TR" dirty="0"/>
              <a:t>gün kişi, kardeşinden, annesinden babasından </a:t>
            </a:r>
            <a:r>
              <a:rPr lang="tr-TR" dirty="0" smtClean="0"/>
              <a:t>kaçar» (Abese</a:t>
            </a:r>
            <a:r>
              <a:rPr lang="tr-TR" dirty="0"/>
              <a:t>, </a:t>
            </a:r>
            <a:r>
              <a:rPr lang="tr-TR" dirty="0" smtClean="0"/>
              <a:t>34-36).</a:t>
            </a:r>
          </a:p>
          <a:p>
            <a:pPr marL="0" indent="0">
              <a:buNone/>
            </a:pPr>
            <a:r>
              <a:rPr lang="tr-TR" b="1" dirty="0" smtClean="0"/>
              <a:t>Bu </a:t>
            </a:r>
            <a:r>
              <a:rPr lang="tr-TR" b="1" dirty="0"/>
              <a:t>ayette ahiret aşamalarının hangisinden </a:t>
            </a:r>
            <a:r>
              <a:rPr lang="tr-TR" b="1" dirty="0" smtClean="0"/>
              <a:t>bahsedilmektedir?</a:t>
            </a:r>
          </a:p>
          <a:p>
            <a:pPr marL="514350" indent="-514350">
              <a:buAutoNum type="alphaLcParenR"/>
            </a:pPr>
            <a:r>
              <a:rPr lang="tr-TR" dirty="0" smtClean="0"/>
              <a:t>Mizan</a:t>
            </a:r>
          </a:p>
          <a:p>
            <a:pPr marL="514350" indent="-514350">
              <a:buAutoNum type="alphaLcParenR"/>
            </a:pPr>
            <a:r>
              <a:rPr lang="tr-TR" dirty="0" smtClean="0"/>
              <a:t>Sırat</a:t>
            </a:r>
          </a:p>
          <a:p>
            <a:pPr marL="514350" indent="-514350">
              <a:buAutoNum type="alphaLcParenR"/>
            </a:pPr>
            <a:r>
              <a:rPr lang="tr-TR" dirty="0" smtClean="0"/>
              <a:t>Hesap</a:t>
            </a:r>
          </a:p>
          <a:p>
            <a:pPr marL="514350" indent="-514350">
              <a:buAutoNum type="alphaLcParenR"/>
            </a:pPr>
            <a:r>
              <a:rPr lang="tr-TR" dirty="0" smtClean="0"/>
              <a:t>Amel defteri</a:t>
            </a:r>
          </a:p>
          <a:p>
            <a:pPr marL="514350" indent="-514350">
              <a:buAutoNum type="alphaLcParenR"/>
            </a:pPr>
            <a:r>
              <a:rPr lang="tr-TR" dirty="0" smtClean="0"/>
              <a:t>Cehennem</a:t>
            </a:r>
            <a:endParaRPr lang="tr-TR" dirty="0"/>
          </a:p>
        </p:txBody>
      </p:sp>
    </p:spTree>
    <p:extLst>
      <p:ext uri="{BB962C8B-B14F-4D97-AF65-F5344CB8AC3E}">
        <p14:creationId xmlns:p14="http://schemas.microsoft.com/office/powerpoint/2010/main" val="3525530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Sıra sizde… (</a:t>
            </a:r>
            <a:r>
              <a:rPr lang="tr-TR" b="1" dirty="0" smtClean="0">
                <a:solidFill>
                  <a:srgbClr val="00B050"/>
                </a:solidFill>
              </a:rPr>
              <a:t>15. </a:t>
            </a:r>
            <a:r>
              <a:rPr lang="tr-TR" b="1" dirty="0">
                <a:solidFill>
                  <a:srgbClr val="00B050"/>
                </a:solidFill>
              </a:rPr>
              <a:t>Soru)</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Mahşerde </a:t>
            </a:r>
            <a:r>
              <a:rPr lang="tr-TR" dirty="0"/>
              <a:t>hesaba çekildikten sonra amel defterlerini sağdan alan ve cennet ile müjdelenenlere </a:t>
            </a:r>
            <a:r>
              <a:rPr lang="tr-TR" dirty="0" smtClean="0"/>
              <a:t>denilmektedir.</a:t>
            </a:r>
          </a:p>
          <a:p>
            <a:r>
              <a:rPr lang="tr-TR" dirty="0" smtClean="0"/>
              <a:t>Mahşerde </a:t>
            </a:r>
            <a:r>
              <a:rPr lang="tr-TR" dirty="0"/>
              <a:t>hesaba çekildikten sonra amel defterlerini soldan ya da arkadan alan ve cehenneme gönderilecek olanlara </a:t>
            </a:r>
            <a:r>
              <a:rPr lang="tr-TR" dirty="0" smtClean="0"/>
              <a:t>denilmektedir.</a:t>
            </a:r>
          </a:p>
          <a:p>
            <a:pPr marL="0" indent="0">
              <a:buNone/>
            </a:pPr>
            <a:r>
              <a:rPr lang="tr-TR" b="1" dirty="0" smtClean="0"/>
              <a:t>Tanımlanan iki kavram sırası ile aşağıdakilerden hangisidir?</a:t>
            </a:r>
          </a:p>
          <a:p>
            <a:pPr marL="514350" indent="-514350">
              <a:buAutoNum type="alphaLcParenR"/>
            </a:pPr>
            <a:r>
              <a:rPr lang="tr-TR" dirty="0" err="1" smtClean="0"/>
              <a:t>Ashabu’l</a:t>
            </a:r>
            <a:r>
              <a:rPr lang="tr-TR" dirty="0" smtClean="0"/>
              <a:t>-Güzin - </a:t>
            </a:r>
            <a:r>
              <a:rPr lang="tr-TR" dirty="0" err="1" smtClean="0"/>
              <a:t>Ashabu’l</a:t>
            </a:r>
            <a:r>
              <a:rPr lang="tr-TR" dirty="0" smtClean="0"/>
              <a:t>-Şimal</a:t>
            </a:r>
          </a:p>
          <a:p>
            <a:pPr marL="514350" indent="-514350">
              <a:buAutoNum type="alphaLcParenR"/>
            </a:pPr>
            <a:r>
              <a:rPr lang="tr-TR" dirty="0" err="1" smtClean="0"/>
              <a:t>Ashabu’l</a:t>
            </a:r>
            <a:r>
              <a:rPr lang="tr-TR" dirty="0" smtClean="0"/>
              <a:t>-Yemin - </a:t>
            </a:r>
            <a:r>
              <a:rPr lang="tr-TR" dirty="0" err="1" smtClean="0"/>
              <a:t>Ashabu’ş</a:t>
            </a:r>
            <a:r>
              <a:rPr lang="tr-TR" dirty="0" smtClean="0"/>
              <a:t>-Şimal</a:t>
            </a:r>
          </a:p>
          <a:p>
            <a:pPr marL="514350" indent="-514350">
              <a:buAutoNum type="alphaLcParenR"/>
            </a:pPr>
            <a:r>
              <a:rPr lang="tr-TR" dirty="0" err="1" smtClean="0"/>
              <a:t>Ashabu’ş</a:t>
            </a:r>
            <a:r>
              <a:rPr lang="tr-TR" dirty="0" smtClean="0"/>
              <a:t>-Şimal - </a:t>
            </a:r>
            <a:r>
              <a:rPr lang="tr-TR" dirty="0" err="1" smtClean="0"/>
              <a:t>Ashabu’l</a:t>
            </a:r>
            <a:r>
              <a:rPr lang="tr-TR" dirty="0" smtClean="0"/>
              <a:t>-Yemin</a:t>
            </a:r>
          </a:p>
          <a:p>
            <a:pPr marL="514350" indent="-514350">
              <a:buAutoNum type="alphaLcParenR"/>
            </a:pPr>
            <a:r>
              <a:rPr lang="tr-TR" dirty="0" err="1" smtClean="0"/>
              <a:t>Ashabu’l</a:t>
            </a:r>
            <a:r>
              <a:rPr lang="tr-TR" dirty="0" smtClean="0"/>
              <a:t>-Kibar – </a:t>
            </a:r>
            <a:r>
              <a:rPr lang="tr-TR" dirty="0" err="1" smtClean="0"/>
              <a:t>Ashabu’l</a:t>
            </a:r>
            <a:r>
              <a:rPr lang="tr-TR" dirty="0" smtClean="0"/>
              <a:t>-Kerim</a:t>
            </a:r>
          </a:p>
          <a:p>
            <a:pPr marL="514350" indent="-514350">
              <a:buAutoNum type="alphaLcParenR"/>
            </a:pPr>
            <a:r>
              <a:rPr lang="tr-TR" dirty="0" err="1" smtClean="0"/>
              <a:t>Ashabu’l</a:t>
            </a:r>
            <a:r>
              <a:rPr lang="tr-TR" dirty="0" smtClean="0"/>
              <a:t>-Yemin - </a:t>
            </a:r>
            <a:r>
              <a:rPr lang="tr-TR" dirty="0" err="1" smtClean="0"/>
              <a:t>Ashabu’l</a:t>
            </a:r>
            <a:r>
              <a:rPr lang="tr-TR" dirty="0" smtClean="0"/>
              <a:t>-Kibar</a:t>
            </a:r>
            <a:endParaRPr lang="tr-TR" dirty="0"/>
          </a:p>
        </p:txBody>
      </p:sp>
    </p:spTree>
    <p:extLst>
      <p:ext uri="{BB962C8B-B14F-4D97-AF65-F5344CB8AC3E}">
        <p14:creationId xmlns:p14="http://schemas.microsoft.com/office/powerpoint/2010/main" val="2208699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İman Esasları: Ahirete İman</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30000"/>
              </a:lnSpc>
              <a:spcBef>
                <a:spcPts val="600"/>
              </a:spcBef>
            </a:pPr>
            <a:r>
              <a:rPr lang="tr-TR" dirty="0" smtClean="0"/>
              <a:t>İmanın </a:t>
            </a:r>
            <a:r>
              <a:rPr lang="tr-TR" dirty="0"/>
              <a:t>bir diğer esası </a:t>
            </a:r>
            <a:r>
              <a:rPr lang="tr-TR" dirty="0" smtClean="0"/>
              <a:t>ahirete inanmaktır.</a:t>
            </a:r>
          </a:p>
          <a:p>
            <a:pPr>
              <a:lnSpc>
                <a:spcPct val="130000"/>
              </a:lnSpc>
              <a:spcBef>
                <a:spcPts val="600"/>
              </a:spcBef>
            </a:pPr>
            <a:r>
              <a:rPr lang="tr-TR" dirty="0" smtClean="0"/>
              <a:t>Sözlükte ahiret, </a:t>
            </a:r>
            <a:r>
              <a:rPr lang="tr-TR" b="1" dirty="0" smtClean="0">
                <a:solidFill>
                  <a:srgbClr val="00B050"/>
                </a:solidFill>
              </a:rPr>
              <a:t>«son gün» </a:t>
            </a:r>
            <a:r>
              <a:rPr lang="tr-TR" dirty="0" smtClean="0"/>
              <a:t>anlamına </a:t>
            </a:r>
            <a:r>
              <a:rPr lang="tr-TR" dirty="0"/>
              <a:t>gelmektedir. Terim anlamı ise, İsrafil’in (</a:t>
            </a:r>
            <a:r>
              <a:rPr lang="tr-TR" dirty="0" err="1"/>
              <a:t>a.s</a:t>
            </a:r>
            <a:r>
              <a:rPr lang="tr-TR" dirty="0"/>
              <a:t>.) Allah’ın emri </a:t>
            </a:r>
            <a:r>
              <a:rPr lang="tr-TR" dirty="0" smtClean="0"/>
              <a:t>üzerine </a:t>
            </a:r>
            <a:r>
              <a:rPr lang="tr-TR" dirty="0" err="1"/>
              <a:t>sur’a</a:t>
            </a:r>
            <a:r>
              <a:rPr lang="tr-TR" dirty="0"/>
              <a:t> ilk defa üflemesiyle birlikte başlayacak olan hayata denilmektedir. </a:t>
            </a:r>
            <a:endParaRPr lang="tr-TR" dirty="0" smtClean="0"/>
          </a:p>
          <a:p>
            <a:pPr>
              <a:lnSpc>
                <a:spcPct val="130000"/>
              </a:lnSpc>
              <a:spcBef>
                <a:spcPts val="600"/>
              </a:spcBef>
            </a:pPr>
            <a:r>
              <a:rPr lang="tr-TR" dirty="0"/>
              <a:t>İsrafil (</a:t>
            </a:r>
            <a:r>
              <a:rPr lang="tr-TR" dirty="0" err="1"/>
              <a:t>a.s</a:t>
            </a:r>
            <a:r>
              <a:rPr lang="tr-TR" dirty="0"/>
              <a:t>.) </a:t>
            </a:r>
            <a:r>
              <a:rPr lang="tr-TR" dirty="0" err="1"/>
              <a:t>sur’a</a:t>
            </a:r>
            <a:r>
              <a:rPr lang="tr-TR" dirty="0"/>
              <a:t> Allah’ın emri üzerine ikinci defa üflediğinde ise insanlar diriltilerek hesaba çekilecek, herkes yapıp ettiklerinin karşılığını görecektir.</a:t>
            </a:r>
            <a:endParaRPr lang="tr-TR" dirty="0" smtClean="0"/>
          </a:p>
        </p:txBody>
      </p:sp>
    </p:spTree>
    <p:extLst>
      <p:ext uri="{BB962C8B-B14F-4D97-AF65-F5344CB8AC3E}">
        <p14:creationId xmlns:p14="http://schemas.microsoft.com/office/powerpoint/2010/main" val="2164817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Ahirete </a:t>
            </a:r>
            <a:r>
              <a:rPr lang="tr-TR" b="1" dirty="0">
                <a:solidFill>
                  <a:srgbClr val="C00000"/>
                </a:solidFill>
              </a:rPr>
              <a:t>İman</a:t>
            </a:r>
          </a:p>
        </p:txBody>
      </p:sp>
      <p:sp>
        <p:nvSpPr>
          <p:cNvPr id="3" name="İçerik Yer Tutucusu 2"/>
          <p:cNvSpPr>
            <a:spLocks noGrp="1"/>
          </p:cNvSpPr>
          <p:nvPr>
            <p:ph idx="1"/>
          </p:nvPr>
        </p:nvSpPr>
        <p:spPr/>
        <p:txBody>
          <a:bodyPr>
            <a:normAutofit/>
          </a:bodyPr>
          <a:lstStyle/>
          <a:p>
            <a:pPr>
              <a:lnSpc>
                <a:spcPct val="130000"/>
              </a:lnSpc>
              <a:spcBef>
                <a:spcPts val="600"/>
              </a:spcBef>
            </a:pPr>
            <a:r>
              <a:rPr lang="tr-TR" dirty="0" smtClean="0"/>
              <a:t>Kur’an’da </a:t>
            </a:r>
            <a:r>
              <a:rPr lang="tr-TR" dirty="0"/>
              <a:t>el-</a:t>
            </a:r>
            <a:r>
              <a:rPr lang="tr-TR" dirty="0" err="1"/>
              <a:t>yevmü’l</a:t>
            </a:r>
            <a:r>
              <a:rPr lang="tr-TR" dirty="0"/>
              <a:t>-ahir (son gün) olarak ifade edilmiştir. Yine Kur’an’da </a:t>
            </a:r>
            <a:r>
              <a:rPr lang="tr-TR" dirty="0" err="1"/>
              <a:t>yevmü’l</a:t>
            </a:r>
            <a:r>
              <a:rPr lang="tr-TR" dirty="0"/>
              <a:t>-bas (diriliş günü), </a:t>
            </a:r>
            <a:r>
              <a:rPr lang="tr-TR" dirty="0" err="1"/>
              <a:t>yevmü’l-kıyame</a:t>
            </a:r>
            <a:r>
              <a:rPr lang="tr-TR" dirty="0"/>
              <a:t> (kıyamet günü), </a:t>
            </a:r>
            <a:r>
              <a:rPr lang="tr-TR" dirty="0" err="1"/>
              <a:t>yevmü’d</a:t>
            </a:r>
            <a:r>
              <a:rPr lang="tr-TR" dirty="0"/>
              <a:t>-din (ceza ve mükâfat günü) </a:t>
            </a:r>
            <a:r>
              <a:rPr lang="tr-TR" dirty="0" err="1"/>
              <a:t>yevmü’l-hisab</a:t>
            </a:r>
            <a:r>
              <a:rPr lang="tr-TR" dirty="0"/>
              <a:t> (hesap günü), </a:t>
            </a:r>
            <a:r>
              <a:rPr lang="tr-TR" dirty="0" err="1"/>
              <a:t>yevmü’t-telak</a:t>
            </a:r>
            <a:r>
              <a:rPr lang="tr-TR" dirty="0"/>
              <a:t> (kavuşma günü), </a:t>
            </a:r>
            <a:r>
              <a:rPr lang="tr-TR" dirty="0" err="1"/>
              <a:t>yevmü’l-hasre</a:t>
            </a:r>
            <a:r>
              <a:rPr lang="tr-TR" dirty="0"/>
              <a:t> (pişmanlık günü) olarak zikredilmiştir. </a:t>
            </a:r>
          </a:p>
        </p:txBody>
      </p:sp>
    </p:spTree>
    <p:extLst>
      <p:ext uri="{BB962C8B-B14F-4D97-AF65-F5344CB8AC3E}">
        <p14:creationId xmlns:p14="http://schemas.microsoft.com/office/powerpoint/2010/main" val="56824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Ahirete </a:t>
            </a:r>
            <a:r>
              <a:rPr lang="tr-TR" b="1" dirty="0">
                <a:solidFill>
                  <a:srgbClr val="C00000"/>
                </a:solidFill>
              </a:rPr>
              <a:t>İman</a:t>
            </a:r>
          </a:p>
        </p:txBody>
      </p:sp>
      <p:sp>
        <p:nvSpPr>
          <p:cNvPr id="3" name="İçerik Yer Tutucusu 2"/>
          <p:cNvSpPr>
            <a:spLocks noGrp="1"/>
          </p:cNvSpPr>
          <p:nvPr>
            <p:ph idx="1"/>
          </p:nvPr>
        </p:nvSpPr>
        <p:spPr/>
        <p:txBody>
          <a:bodyPr>
            <a:normAutofit/>
          </a:bodyPr>
          <a:lstStyle/>
          <a:p>
            <a:pPr>
              <a:lnSpc>
                <a:spcPct val="130000"/>
              </a:lnSpc>
            </a:pPr>
            <a:r>
              <a:rPr lang="tr-TR" dirty="0" smtClean="0"/>
              <a:t>Yüce Allah </a:t>
            </a:r>
            <a:r>
              <a:rPr lang="tr-TR" dirty="0"/>
              <a:t>haricinde yaratılmış olan her şeyin bir sonu vardır. Hiç sonu gelmeyecek ve hiç ölmeyecek olan yalnız Allah’tır. Kıyametin kopacağı ve ahiret hayatının başlayacağı </a:t>
            </a:r>
            <a:r>
              <a:rPr lang="tr-TR" dirty="0" err="1"/>
              <a:t>nasslar</a:t>
            </a:r>
            <a:r>
              <a:rPr lang="tr-TR" dirty="0"/>
              <a:t> ile sabit olmakla birlikte ne zaman kopacağına dair kesin bir bilgi yoktur. Bu husus da Allah’tan başkasının bilgisi yoktur. </a:t>
            </a:r>
          </a:p>
        </p:txBody>
      </p:sp>
    </p:spTree>
    <p:extLst>
      <p:ext uri="{BB962C8B-B14F-4D97-AF65-F5344CB8AC3E}">
        <p14:creationId xmlns:p14="http://schemas.microsoft.com/office/powerpoint/2010/main" val="2336816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Ahirete İman</a:t>
            </a:r>
            <a:endParaRPr lang="tr-TR" dirty="0"/>
          </a:p>
        </p:txBody>
      </p:sp>
      <p:sp>
        <p:nvSpPr>
          <p:cNvPr id="3" name="İçerik Yer Tutucusu 2"/>
          <p:cNvSpPr>
            <a:spLocks noGrp="1"/>
          </p:cNvSpPr>
          <p:nvPr>
            <p:ph idx="1"/>
          </p:nvPr>
        </p:nvSpPr>
        <p:spPr/>
        <p:txBody>
          <a:bodyPr>
            <a:normAutofit/>
          </a:bodyPr>
          <a:lstStyle/>
          <a:p>
            <a:pPr>
              <a:lnSpc>
                <a:spcPct val="150000"/>
              </a:lnSpc>
              <a:spcBef>
                <a:spcPts val="600"/>
              </a:spcBef>
            </a:pPr>
            <a:r>
              <a:rPr lang="tr-TR" dirty="0"/>
              <a:t>Birçok </a:t>
            </a:r>
            <a:r>
              <a:rPr lang="tr-TR" dirty="0" smtClean="0"/>
              <a:t>ayette </a:t>
            </a:r>
            <a:r>
              <a:rPr lang="tr-TR" dirty="0"/>
              <a:t>Allah’a imanla </a:t>
            </a:r>
            <a:r>
              <a:rPr lang="tr-TR" dirty="0" smtClean="0"/>
              <a:t>ahirete </a:t>
            </a:r>
            <a:r>
              <a:rPr lang="tr-TR" dirty="0"/>
              <a:t>iman beraber zikredildiği gibi </a:t>
            </a:r>
            <a:r>
              <a:rPr lang="tr-TR" dirty="0" smtClean="0"/>
              <a:t>ahireti </a:t>
            </a:r>
            <a:r>
              <a:rPr lang="tr-TR" dirty="0"/>
              <a:t>inkâr edenlerin Allah’ı da inkâr durumuna düştükleri ifade edilir </a:t>
            </a:r>
            <a:r>
              <a:rPr lang="tr-TR" dirty="0" smtClean="0"/>
              <a:t>(Nisâ </a:t>
            </a:r>
            <a:r>
              <a:rPr lang="tr-TR" dirty="0"/>
              <a:t>4/38; </a:t>
            </a:r>
            <a:r>
              <a:rPr lang="tr-TR" dirty="0" err="1" smtClean="0"/>
              <a:t>Ra‘d</a:t>
            </a:r>
            <a:r>
              <a:rPr lang="tr-TR" dirty="0" smtClean="0"/>
              <a:t> </a:t>
            </a:r>
            <a:r>
              <a:rPr lang="tr-TR" dirty="0"/>
              <a:t>13/5). Çünkü sorguya çekileceği ve dünyada yaptıklarının karşılığını göreceği ikinci bir hayata inanmayan kimsenin </a:t>
            </a:r>
            <a:r>
              <a:rPr lang="tr-TR" dirty="0" smtClean="0"/>
              <a:t>Allah’ın </a:t>
            </a:r>
            <a:r>
              <a:rPr lang="tr-TR" dirty="0"/>
              <a:t>varlığını kabul edişi, çoğu zaman </a:t>
            </a:r>
            <a:r>
              <a:rPr lang="tr-TR" dirty="0" smtClean="0"/>
              <a:t>felsefî </a:t>
            </a:r>
            <a:r>
              <a:rPr lang="tr-TR" dirty="0"/>
              <a:t>bir kanaatten öteye geçemez. </a:t>
            </a:r>
            <a:endParaRPr lang="tr-TR" dirty="0"/>
          </a:p>
        </p:txBody>
      </p:sp>
    </p:spTree>
    <p:extLst>
      <p:ext uri="{BB962C8B-B14F-4D97-AF65-F5344CB8AC3E}">
        <p14:creationId xmlns:p14="http://schemas.microsoft.com/office/powerpoint/2010/main" val="3535861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Ahirete İman</a:t>
            </a:r>
            <a:endParaRPr lang="tr-TR" dirty="0"/>
          </a:p>
        </p:txBody>
      </p:sp>
      <p:sp>
        <p:nvSpPr>
          <p:cNvPr id="3" name="İçerik Yer Tutucusu 2"/>
          <p:cNvSpPr>
            <a:spLocks noGrp="1"/>
          </p:cNvSpPr>
          <p:nvPr>
            <p:ph idx="1"/>
          </p:nvPr>
        </p:nvSpPr>
        <p:spPr/>
        <p:txBody>
          <a:bodyPr/>
          <a:lstStyle/>
          <a:p>
            <a:pPr>
              <a:lnSpc>
                <a:spcPct val="150000"/>
              </a:lnSpc>
              <a:spcBef>
                <a:spcPts val="600"/>
              </a:spcBef>
            </a:pPr>
            <a:r>
              <a:rPr lang="tr-TR" dirty="0"/>
              <a:t>Felsefî kanaatler kalbin değil fikrin ürünleridir ve kişinin davranışlarına yön verme gücünden genellikle yoksundur. Emir altına girmek, davranışlarını insan üstü âlemden gelen prensiplere göre düzenlemek ve ileriki bir hayat programı çerçevesinde sorumluluk almak istemeyen insanlar, </a:t>
            </a:r>
            <a:r>
              <a:rPr lang="tr-TR" dirty="0" smtClean="0"/>
              <a:t>ahiret gerçeğini </a:t>
            </a:r>
            <a:r>
              <a:rPr lang="tr-TR" dirty="0"/>
              <a:t>inkâr ederler. Hatta buna engel olacak vicdanlarının sesini bile kısmaya çalışırlar.</a:t>
            </a:r>
          </a:p>
          <a:p>
            <a:endParaRPr lang="tr-TR" dirty="0"/>
          </a:p>
        </p:txBody>
      </p:sp>
    </p:spTree>
    <p:extLst>
      <p:ext uri="{BB962C8B-B14F-4D97-AF65-F5344CB8AC3E}">
        <p14:creationId xmlns:p14="http://schemas.microsoft.com/office/powerpoint/2010/main" val="397550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Ahirete İman</a:t>
            </a:r>
            <a:endParaRPr lang="tr-TR" dirty="0"/>
          </a:p>
        </p:txBody>
      </p:sp>
      <p:sp>
        <p:nvSpPr>
          <p:cNvPr id="3" name="İçerik Yer Tutucusu 2"/>
          <p:cNvSpPr>
            <a:spLocks noGrp="1"/>
          </p:cNvSpPr>
          <p:nvPr>
            <p:ph idx="1"/>
          </p:nvPr>
        </p:nvSpPr>
        <p:spPr/>
        <p:txBody>
          <a:bodyPr>
            <a:normAutofit fontScale="92500"/>
          </a:bodyPr>
          <a:lstStyle/>
          <a:p>
            <a:pPr>
              <a:lnSpc>
                <a:spcPct val="120000"/>
              </a:lnSpc>
              <a:spcBef>
                <a:spcPts val="600"/>
              </a:spcBef>
            </a:pPr>
            <a:r>
              <a:rPr lang="tr-TR" dirty="0" err="1"/>
              <a:t>Kur’ân</a:t>
            </a:r>
            <a:r>
              <a:rPr lang="tr-TR" dirty="0"/>
              <a:t>-ı Kerîm </a:t>
            </a:r>
            <a:r>
              <a:rPr lang="tr-TR" dirty="0" smtClean="0"/>
              <a:t>ahireti </a:t>
            </a:r>
            <a:r>
              <a:rPr lang="tr-TR" dirty="0"/>
              <a:t>inkâr </a:t>
            </a:r>
            <a:r>
              <a:rPr lang="tr-TR" dirty="0" smtClean="0"/>
              <a:t>edenleri </a:t>
            </a:r>
            <a:r>
              <a:rPr lang="tr-TR" dirty="0"/>
              <a:t>kibirli ve katı yürekli olarak tasvir </a:t>
            </a:r>
            <a:r>
              <a:rPr lang="tr-TR" dirty="0" smtClean="0"/>
              <a:t>eder.</a:t>
            </a:r>
          </a:p>
          <a:p>
            <a:pPr>
              <a:lnSpc>
                <a:spcPct val="120000"/>
              </a:lnSpc>
              <a:spcBef>
                <a:spcPts val="600"/>
              </a:spcBef>
            </a:pPr>
            <a:r>
              <a:rPr lang="tr-TR" dirty="0" smtClean="0"/>
              <a:t>Maddî </a:t>
            </a:r>
            <a:r>
              <a:rPr lang="tr-TR" dirty="0"/>
              <a:t>hazlara düşkün ve bayağı arzularını tatmin için kalbini karartan, kibirli, mütecaviz, merhametsiz, yetimi itip kakan, fakire bizzat yardımcı olmadığı gibi başkaları nezdinde de bu konu için gayret göstermeyen kimse, “din </a:t>
            </a:r>
            <a:r>
              <a:rPr lang="tr-TR" dirty="0" err="1" smtClean="0"/>
              <a:t>günü”nü</a:t>
            </a:r>
            <a:r>
              <a:rPr lang="tr-TR" dirty="0" smtClean="0"/>
              <a:t>, </a:t>
            </a:r>
            <a:r>
              <a:rPr lang="tr-TR" dirty="0"/>
              <a:t>yani </a:t>
            </a:r>
            <a:r>
              <a:rPr lang="tr-TR" dirty="0" smtClean="0"/>
              <a:t>ahireti </a:t>
            </a:r>
            <a:r>
              <a:rPr lang="tr-TR" dirty="0"/>
              <a:t>inkâr </a:t>
            </a:r>
            <a:r>
              <a:rPr lang="tr-TR" dirty="0" smtClean="0"/>
              <a:t>eder.</a:t>
            </a:r>
          </a:p>
          <a:p>
            <a:pPr>
              <a:lnSpc>
                <a:spcPct val="120000"/>
              </a:lnSpc>
              <a:spcBef>
                <a:spcPts val="600"/>
              </a:spcBef>
            </a:pPr>
            <a:r>
              <a:rPr lang="tr-TR" dirty="0"/>
              <a:t>Kısa bir dünya hayatından sonra ölümle her şeyin son bulduğunu iddia etmek, insan ruhunu sonu belirsiz bunalımlara sürükler. Düşünen kafa ve duyan gönüllerin bunu kabullenmesi </a:t>
            </a:r>
            <a:r>
              <a:rPr lang="tr-TR" dirty="0" smtClean="0"/>
              <a:t>mümkün </a:t>
            </a:r>
            <a:r>
              <a:rPr lang="tr-TR" dirty="0"/>
              <a:t>değildir.</a:t>
            </a:r>
            <a:endParaRPr lang="tr-TR" dirty="0"/>
          </a:p>
        </p:txBody>
      </p:sp>
    </p:spTree>
    <p:extLst>
      <p:ext uri="{BB962C8B-B14F-4D97-AF65-F5344CB8AC3E}">
        <p14:creationId xmlns:p14="http://schemas.microsoft.com/office/powerpoint/2010/main" val="15563346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1695</Words>
  <Application>Microsoft Office PowerPoint</Application>
  <PresentationFormat>Geniş ekran</PresentationFormat>
  <Paragraphs>122</Paragraphs>
  <Slides>32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32</vt:i4>
      </vt:variant>
    </vt:vector>
  </HeadingPairs>
  <TitlesOfParts>
    <vt:vector size="38" baseType="lpstr">
      <vt:lpstr>Adobe Myungjo Std M</vt:lpstr>
      <vt:lpstr>Adobe Caslon Pro</vt:lpstr>
      <vt:lpstr>Arial</vt:lpstr>
      <vt:lpstr>Calibri</vt:lpstr>
      <vt:lpstr>Calibri Light</vt:lpstr>
      <vt:lpstr>Office Teması</vt:lpstr>
      <vt:lpstr> </vt:lpstr>
      <vt:lpstr>PowerPoint Sunusu</vt:lpstr>
      <vt:lpstr>Bu derste neler öğreneceğiz?</vt:lpstr>
      <vt:lpstr>İman Esasları: Ahirete İman</vt:lpstr>
      <vt:lpstr>Ahirete İman</vt:lpstr>
      <vt:lpstr>Ahirete İman</vt:lpstr>
      <vt:lpstr>Ahirete İman</vt:lpstr>
      <vt:lpstr>Ahirete İman</vt:lpstr>
      <vt:lpstr>Ahirete İman</vt:lpstr>
      <vt:lpstr>Ahirete İman</vt:lpstr>
      <vt:lpstr>Ahiret Hayatının Aşmaları</vt:lpstr>
      <vt:lpstr>1. Ölüm, Kabir ve Kıyamet</vt:lpstr>
      <vt:lpstr>2. Ba’s Yeniden Dirilme</vt:lpstr>
      <vt:lpstr>2. Ba’s Yeniden Dirilme</vt:lpstr>
      <vt:lpstr>3. Mahşer</vt:lpstr>
      <vt:lpstr>4. Amel Defteri</vt:lpstr>
      <vt:lpstr>5. Hesap</vt:lpstr>
      <vt:lpstr>6. Mizan</vt:lpstr>
      <vt:lpstr>7. Cennet ve Cehennem</vt:lpstr>
      <vt:lpstr>Bilgi Notu…</vt:lpstr>
      <vt:lpstr>Kaza ve Kadere İman</vt:lpstr>
      <vt:lpstr>Kaza ve Kadere İman</vt:lpstr>
      <vt:lpstr>Kaza ve Kadere İman</vt:lpstr>
      <vt:lpstr>Kaza ve Kadere İman</vt:lpstr>
      <vt:lpstr>Kaza ve Kadere İman</vt:lpstr>
      <vt:lpstr>Tevekkül</vt:lpstr>
      <vt:lpstr>Tevekkül</vt:lpstr>
      <vt:lpstr>Rızık</vt:lpstr>
      <vt:lpstr>Ecel </vt:lpstr>
      <vt:lpstr>Sıra sizde… (9. Soru)</vt:lpstr>
      <vt:lpstr>Sıra sizde… (10. Soru)</vt:lpstr>
      <vt:lpstr>Sıra sizde… (15. Soru)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User</cp:lastModifiedBy>
  <cp:revision>64</cp:revision>
  <dcterms:created xsi:type="dcterms:W3CDTF">2020-11-30T19:20:16Z</dcterms:created>
  <dcterms:modified xsi:type="dcterms:W3CDTF">2020-12-27T19:58:57Z</dcterms:modified>
</cp:coreProperties>
</file>